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3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41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17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04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17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0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8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3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22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6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421E-6DC9-477A-8106-51C8F80FB457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84684-D898-4884-BCBA-A84002C42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96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548680"/>
            <a:ext cx="8137525" cy="2663825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Соблюдение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ограничений и запретов и выполнение обязанностей, установленных в целях противодействия коррупции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5589588"/>
            <a:ext cx="6400800" cy="960437"/>
          </a:xfrm>
        </p:spPr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</a:rPr>
              <a:t>Практическое занятие</a:t>
            </a:r>
          </a:p>
          <a:p>
            <a:pPr eaLnBrk="1" hangingPunct="1"/>
            <a:endParaRPr lang="ru-RU" sz="2400" dirty="0" smtClean="0">
              <a:latin typeface="Times New Roman" pitchFamily="18" charset="0"/>
            </a:endParaRPr>
          </a:p>
        </p:txBody>
      </p:sp>
      <p:sp>
        <p:nvSpPr>
          <p:cNvPr id="2052" name="Rectangle 0"/>
          <p:cNvSpPr>
            <a:spLocks noChangeArrowheads="1"/>
          </p:cNvSpPr>
          <p:nvPr/>
        </p:nvSpPr>
        <p:spPr bwMode="auto">
          <a:xfrm>
            <a:off x="2915816" y="2996952"/>
            <a:ext cx="57150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z="2000" b="1" dirty="0"/>
              <a:t>Цирин Артем Михайлович</a:t>
            </a:r>
            <a:endParaRPr lang="ru-RU" sz="2000" dirty="0"/>
          </a:p>
          <a:p>
            <a:pPr algn="just"/>
            <a:r>
              <a:rPr lang="ru-RU" sz="2000" dirty="0"/>
              <a:t>Ответственный секретарь Междисциплинарного совета по координации научного и учебно-методического обеспечения противодействия коррупции, ведущий научный сотрудник Института законодательства и сравнительного правоведения при Правительстве РФ, </a:t>
            </a:r>
            <a:r>
              <a:rPr lang="ru-RU" sz="2000" dirty="0" err="1"/>
              <a:t>к.ю.н</a:t>
            </a:r>
            <a:r>
              <a:rPr lang="ru-RU" sz="2000" dirty="0"/>
              <a:t>.</a:t>
            </a:r>
          </a:p>
          <a:p>
            <a:pPr>
              <a:spcBef>
                <a:spcPct val="20000"/>
              </a:spcBef>
            </a:pPr>
            <a:endParaRPr lang="ru-RU" sz="3200" dirty="0"/>
          </a:p>
        </p:txBody>
      </p:sp>
      <p:pic>
        <p:nvPicPr>
          <p:cNvPr id="2053" name="Picture 5" descr="logo-iz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1919287" cy="2161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Ст. 349.1 Особенности регулирования труда работников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государственных корпораций, публично-правовых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компаний, государственных компаний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Запреты:</a:t>
            </a:r>
            <a:endParaRPr lang="ru-RU" sz="6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) участвовать в деятельности органов управления и контроля коммерческой организации,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за исключением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участия с согласия высшего органа управления государственной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корпорации, государственной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компании или публично-правовой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компании;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) осуществлять предпринимательскую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деятельность;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) быть поверенным или представителем по делам третьих лиц в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государственной корпорации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, государственной компании или публично-правовой компании, за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исключением осуществления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такой деятельности с согласия высшего органа управления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государственной корпорации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, государственной компании или публично-правовой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компании;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) получать в связи с исполнением трудовых обязанностей вознаграждения от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иных юридических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лиц, физических лиц (подарки, денежное вознаграждение, ссуды, услуги,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оплату развлечений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, отдыха и иные вознаграждения), за исключением вознаграждений за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исполнение в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случае, предусмотренном пунктом 1 настоящей части, функций членов органов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управления и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контроля коммерческой организации и компенсаций командировочных расходов,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связанных с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исполнением таких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функций;</a:t>
            </a:r>
          </a:p>
          <a:p>
            <a:pPr marL="0" indent="0" algn="just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) использовать в целях, не связанных с исполнением трудовых обязанностей,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имущество	 государственной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корпорации, государственной компании или публично-правовой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компании, а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также передавать его иным лицам.</a:t>
            </a:r>
            <a:endParaRPr lang="ru-RU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173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Ст. 349.1 Особенности регулирования труда работников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государственных корпораций, публично-правовых компаний, государственных компаний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) разглашать или использовать сведения, отнесенные законодательством РФ к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сведениям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конфиденциального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характера, или служебную информацию, а также сведения, ставшие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ему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известными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в связи с исполнением трудовых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обязанностей;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) принимать от иностранных государств, международных организаций награды,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почетные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специальные звания (за исключением научных званий) без письменного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разрешения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представителя работодателя;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) использовать должностные полномочия в интересах политических партий,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общественных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объединений, религиозных объединений и иных не являющихся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объектом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государственной корпорации, государственной компании или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публично-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правовой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компании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организаций;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) создавать в государственной корпорации, государственной компании или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публично-правовой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компании структуры политических партий, других общественных объединений (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исключением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профессиональных союзов, ветеранских и иных органов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общественной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самодеятельности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) и религиозных объединений или способствовать созданию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указанных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структур;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) входить в состав органов управления, попечительских или наблюдательных советов,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иных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органов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иностранных некоммерческих неправительственных организаций и действующих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территории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РФ их структурных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подразделений;</a:t>
            </a: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) заниматься без письменного разрешения работодателя оплачиваемой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деятельностью,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финансируемой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исключительно за счет средств иностранных государств,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международных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иностранных организаций, иностранных граждан, лиц без гражданства, если иное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предусмотрено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международным договором РФ или законодательством РФ.</a:t>
            </a:r>
          </a:p>
        </p:txBody>
      </p:sp>
    </p:spTree>
    <p:extLst>
      <p:ext uri="{BB962C8B-B14F-4D97-AF65-F5344CB8AC3E}">
        <p14:creationId xmlns:p14="http://schemas.microsoft.com/office/powerpoint/2010/main" val="2299467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Постановление Правительства №841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	</a:t>
            </a:r>
            <a:r>
              <a:rPr lang="ru-RU" b="1" dirty="0" smtClean="0"/>
              <a:t>Повторяет </a:t>
            </a:r>
            <a:r>
              <a:rPr lang="ru-RU" b="1" dirty="0"/>
              <a:t>положения ст. 349.1 ТК РФ, но с несколькими важными </a:t>
            </a:r>
            <a:r>
              <a:rPr lang="ru-RU" b="1" dirty="0" smtClean="0"/>
              <a:t>особенностями: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без исключения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госкорпораций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распространяются лишь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отдельные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запреты: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использовать в целях, не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связанных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исполнением трудовых обязанностей, имущество государственной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корпорации,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также передавать его иным лицам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разглашать или использовать сведения,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отнесенные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законодательством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сведениям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конфиденциального характера, или служебную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информацию,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также сведения, ставшие известными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исполнением трудовых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запреты и обязанности распространяются только на тех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работников, чьи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должности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включены в перечень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текста Постановления не ясно, совпадает ли перечень лиц,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обязанных представлять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сведения о доходах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перечнем лиц, на которых распространяются запреты.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334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ФЗ «О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государственной гражданской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службе»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Перечень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запретов, предусмотренный ст. 17 ФЗ «О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государственной гражданской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службе», в основном совпадает с перечнем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запретов, предусмотренным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Трудовым кодексом, однако есть отличия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формулировки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некоторых запретов существенно отличаются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ФЗ «О государственной гражданской службе» содержит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ряд запретов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не предусмотренных ТК РФ (запрет на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публичные высказывания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ограничения на последующее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трудоустройство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т.п.).</a:t>
            </a:r>
          </a:p>
        </p:txBody>
      </p:sp>
    </p:spTree>
    <p:extLst>
      <p:ext uri="{BB962C8B-B14F-4D97-AF65-F5344CB8AC3E}">
        <p14:creationId xmlns:p14="http://schemas.microsoft.com/office/powerpoint/2010/main" val="945777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Ст. 349.1 ТК РФ налагает на работника государственной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корпорации ряд обязанностей, запретов и ограничений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случаях, установленных Правительством РФ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соответствии с Постановлением Правительства РФ 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841, большинство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запретов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ограничений распространяются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на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всех работников, а лишь на тех, чьи должности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включены в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перечень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установленный локальным нормативным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актом.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подход концептуально отличается от подхода,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применяемого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отношению к государственным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служащим.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Вопрос?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Обоснованно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ли то, что мы признаем допустимым,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наличие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конфликта интересов у работников, чьи должности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включены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перечень?</a:t>
            </a:r>
          </a:p>
        </p:txBody>
      </p:sp>
    </p:spTree>
    <p:extLst>
      <p:ext uri="{BB962C8B-B14F-4D97-AF65-F5344CB8AC3E}">
        <p14:creationId xmlns:p14="http://schemas.microsoft.com/office/powerpoint/2010/main" val="2847228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Ст. 12.4 ФЗ «О</a:t>
            </a:r>
            <a:r>
              <a:rPr lang="en-US" sz="3600" b="1" dirty="0" smtClean="0"/>
              <a:t> </a:t>
            </a:r>
            <a:r>
              <a:rPr lang="ru-RU" sz="3600" b="1" dirty="0" smtClean="0"/>
              <a:t>противодействии коррупции»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7260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/>
              <a:t>	</a:t>
            </a:r>
            <a:r>
              <a:rPr lang="ru-RU" dirty="0" smtClean="0"/>
              <a:t>«</a:t>
            </a:r>
            <a:r>
              <a:rPr lang="ru-RU" dirty="0"/>
              <a:t>На работников, замещающих должности в </a:t>
            </a:r>
            <a:r>
              <a:rPr lang="ru-RU" dirty="0" smtClean="0"/>
              <a:t>государственных</a:t>
            </a:r>
            <a:r>
              <a:rPr lang="en-US" dirty="0" smtClean="0"/>
              <a:t>c</a:t>
            </a:r>
            <a:r>
              <a:rPr lang="ru-RU" dirty="0" smtClean="0"/>
              <a:t>корпорациях</a:t>
            </a:r>
            <a:r>
              <a:rPr lang="ru-RU" dirty="0"/>
              <a:t>, в порядке, определяемом нормативными </a:t>
            </a:r>
            <a:r>
              <a:rPr lang="ru-RU" dirty="0" smtClean="0"/>
              <a:t>правовыми</a:t>
            </a:r>
            <a:r>
              <a:rPr lang="en-US" dirty="0" smtClean="0"/>
              <a:t> </a:t>
            </a:r>
            <a:r>
              <a:rPr lang="ru-RU" dirty="0" smtClean="0"/>
              <a:t>актами </a:t>
            </a:r>
            <a:r>
              <a:rPr lang="ru-RU" dirty="0"/>
              <a:t>Российской Федерации, </a:t>
            </a:r>
            <a:r>
              <a:rPr lang="ru-RU" dirty="0" smtClean="0"/>
              <a:t>распространяются</a:t>
            </a:r>
            <a:r>
              <a:rPr lang="en-US" dirty="0" smtClean="0"/>
              <a:t> </a:t>
            </a:r>
            <a:r>
              <a:rPr lang="ru-RU" b="1" i="1" dirty="0" smtClean="0"/>
              <a:t>с </a:t>
            </a:r>
            <a:r>
              <a:rPr lang="ru-RU" b="1" i="1" dirty="0"/>
              <a:t>учетом особенностей, обусловленных их правовым </a:t>
            </a:r>
            <a:r>
              <a:rPr lang="ru-RU" b="1" i="1" dirty="0" smtClean="0"/>
              <a:t>статусом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ограничения</a:t>
            </a:r>
            <a:r>
              <a:rPr lang="ru-RU" dirty="0"/>
              <a:t>, запреты и обязанности, установленные в </a:t>
            </a:r>
            <a:r>
              <a:rPr lang="ru-RU" dirty="0" smtClean="0"/>
              <a:t>отношении</a:t>
            </a:r>
            <a:r>
              <a:rPr lang="en-US" dirty="0" smtClean="0"/>
              <a:t> </a:t>
            </a:r>
            <a:r>
              <a:rPr lang="ru-RU" dirty="0" smtClean="0"/>
              <a:t>лиц</a:t>
            </a:r>
            <a:r>
              <a:rPr lang="ru-RU" dirty="0"/>
              <a:t>, замещающих должности федеральной </a:t>
            </a:r>
            <a:r>
              <a:rPr lang="ru-RU" dirty="0" smtClean="0"/>
              <a:t>государственной</a:t>
            </a:r>
            <a:r>
              <a:rPr lang="en-US" dirty="0" smtClean="0"/>
              <a:t> </a:t>
            </a:r>
            <a:r>
              <a:rPr lang="ru-RU" dirty="0" smtClean="0"/>
              <a:t>службы</a:t>
            </a:r>
            <a:r>
              <a:rPr lang="ru-RU" dirty="0"/>
              <a:t>, настоящим Федеральным законом и ст. 17, 18 и </a:t>
            </a:r>
            <a:r>
              <a:rPr lang="ru-RU" dirty="0" smtClean="0"/>
              <a:t>20</a:t>
            </a:r>
            <a:r>
              <a:rPr lang="en-US" dirty="0" smtClean="0"/>
              <a:t> </a:t>
            </a:r>
            <a:r>
              <a:rPr lang="ru-RU" dirty="0" smtClean="0"/>
              <a:t>Федерального </a:t>
            </a:r>
            <a:r>
              <a:rPr lang="ru-RU" dirty="0"/>
              <a:t>закона от 27 июля 2004 года №</a:t>
            </a:r>
            <a:r>
              <a:rPr lang="ru-RU" dirty="0" smtClean="0"/>
              <a:t>79-ФЗ</a:t>
            </a:r>
            <a:r>
              <a:rPr lang="en-US" dirty="0" smtClean="0"/>
              <a:t> </a:t>
            </a:r>
            <a:r>
              <a:rPr lang="ru-RU" dirty="0" smtClean="0"/>
              <a:t>«О </a:t>
            </a:r>
            <a:r>
              <a:rPr lang="ru-RU" dirty="0"/>
              <a:t>государственной гражданской службе Российской Федерации</a:t>
            </a:r>
            <a:r>
              <a:rPr lang="ru-RU" dirty="0" smtClean="0"/>
              <a:t>».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/>
              <a:t>	</a:t>
            </a:r>
            <a:r>
              <a:rPr lang="ru-RU" b="1" dirty="0" smtClean="0"/>
              <a:t>Что </a:t>
            </a:r>
            <a:r>
              <a:rPr lang="ru-RU" b="1" dirty="0"/>
              <a:t>это </a:t>
            </a:r>
            <a:r>
              <a:rPr lang="ru-RU" b="1" dirty="0" smtClean="0"/>
              <a:t>означает?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/>
              <a:t>	</a:t>
            </a:r>
            <a:r>
              <a:rPr lang="ru-RU" dirty="0" smtClean="0"/>
              <a:t>1</a:t>
            </a:r>
            <a:r>
              <a:rPr lang="ru-RU" dirty="0"/>
              <a:t>) В отношении работников </a:t>
            </a:r>
            <a:r>
              <a:rPr lang="ru-RU" dirty="0" err="1"/>
              <a:t>госкорпораций</a:t>
            </a:r>
            <a:r>
              <a:rPr lang="ru-RU" dirty="0"/>
              <a:t> применяются только </a:t>
            </a:r>
            <a:r>
              <a:rPr lang="ru-RU" dirty="0" smtClean="0"/>
              <a:t>те</a:t>
            </a:r>
            <a:r>
              <a:rPr lang="en-US" dirty="0" smtClean="0"/>
              <a:t> </a:t>
            </a:r>
            <a:r>
              <a:rPr lang="ru-RU" dirty="0" smtClean="0"/>
              <a:t>запреты </a:t>
            </a:r>
            <a:r>
              <a:rPr lang="ru-RU" dirty="0"/>
              <a:t>и ограничения, которые прямо обозначены в ТК </a:t>
            </a:r>
            <a:r>
              <a:rPr lang="ru-RU" dirty="0" smtClean="0"/>
              <a:t>РФ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Постановлении 841. Причем применяются они только к </a:t>
            </a:r>
            <a:r>
              <a:rPr lang="ru-RU" dirty="0" smtClean="0"/>
              <a:t>тем</a:t>
            </a:r>
            <a:r>
              <a:rPr lang="en-US" dirty="0" smtClean="0"/>
              <a:t> </a:t>
            </a:r>
            <a:r>
              <a:rPr lang="ru-RU" dirty="0" smtClean="0"/>
              <a:t>работникам</a:t>
            </a:r>
            <a:r>
              <a:rPr lang="ru-RU" dirty="0"/>
              <a:t>, чьи должности включены в перечень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ru-RU" dirty="0" smtClean="0"/>
              <a:t>ИЛИ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ru-RU" dirty="0" smtClean="0"/>
              <a:t>2</a:t>
            </a:r>
            <a:r>
              <a:rPr lang="ru-RU" dirty="0"/>
              <a:t>) В отношении работников </a:t>
            </a:r>
            <a:r>
              <a:rPr lang="ru-RU" dirty="0" err="1"/>
              <a:t>госкорпораций</a:t>
            </a:r>
            <a:r>
              <a:rPr lang="ru-RU" dirty="0"/>
              <a:t>, чьи </a:t>
            </a:r>
            <a:r>
              <a:rPr lang="ru-RU" dirty="0" smtClean="0"/>
              <a:t>должности</a:t>
            </a:r>
            <a:r>
              <a:rPr lang="en-US" dirty="0" smtClean="0"/>
              <a:t> </a:t>
            </a:r>
            <a:r>
              <a:rPr lang="ru-RU" dirty="0" smtClean="0"/>
              <a:t>включены </a:t>
            </a:r>
            <a:r>
              <a:rPr lang="ru-RU" dirty="0"/>
              <a:t>в </a:t>
            </a:r>
            <a:r>
              <a:rPr lang="ru-RU" dirty="0" smtClean="0"/>
              <a:t>перечень, </a:t>
            </a:r>
            <a:r>
              <a:rPr lang="ru-RU" dirty="0"/>
              <a:t>действует ТК РФ, а в отношении </a:t>
            </a:r>
            <a:r>
              <a:rPr lang="ru-RU" dirty="0" smtClean="0"/>
              <a:t>остальных ст</a:t>
            </a:r>
            <a:r>
              <a:rPr lang="ru-RU" dirty="0"/>
              <a:t>. 17, 18, 20 </a:t>
            </a:r>
            <a:r>
              <a:rPr lang="ru-RU" dirty="0" smtClean="0"/>
              <a:t>79-ФЗ?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189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цели внедрения антикоррупционных ограничений, запретов и обязанностей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Более детальное регулирование отдельных типовых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ситуаций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конфликта интересов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Затруднение коррупционных взаимодействий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Получение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информации о возможных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коррупционных правонарушениях</a:t>
            </a:r>
          </a:p>
        </p:txBody>
      </p:sp>
    </p:spTree>
    <p:extLst>
      <p:ext uri="{BB962C8B-B14F-4D97-AF65-F5344CB8AC3E}">
        <p14:creationId xmlns:p14="http://schemas.microsoft.com/office/powerpoint/2010/main" val="2803355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Ограничение дарения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Ст. 349.1 ТК РФ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Запрещается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получать в связи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исполнением трудовых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обязанностей вознаграждения от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иных юридических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лиц, физических лиц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подарки, денежное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вознаграждение, ссуды, услуги,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оплату развлечений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отдыха и иные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вознаграждения)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П.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6 ч. 1 ст. 17 ФЗ «О государственной гражданской службе»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/>
              <a:t>Запрещается </a:t>
            </a:r>
            <a:r>
              <a:rPr lang="ru-RU" sz="2000" dirty="0"/>
              <a:t>получать в связи с исполнением должностных обязанностей </a:t>
            </a:r>
            <a:r>
              <a:rPr lang="ru-RU" sz="2000" dirty="0" smtClean="0"/>
              <a:t>вознаграждения от </a:t>
            </a:r>
            <a:r>
              <a:rPr lang="ru-RU" sz="2000" dirty="0"/>
              <a:t>физических и юридических лиц (подарки, денежное вознаграждение, ссуды, </a:t>
            </a:r>
            <a:r>
              <a:rPr lang="ru-RU" sz="2000" dirty="0" smtClean="0"/>
              <a:t>услуги, оплату </a:t>
            </a:r>
            <a:r>
              <a:rPr lang="ru-RU" sz="2000" dirty="0"/>
              <a:t>развлечений, отдыха, транспортных расходов и иные вознаграждения</a:t>
            </a:r>
            <a:r>
              <a:rPr lang="ru-RU" sz="2000" dirty="0" smtClean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Подарки</a:t>
            </a:r>
            <a:r>
              <a:rPr lang="ru-RU" sz="2000" dirty="0"/>
              <a:t>, полученные </a:t>
            </a:r>
            <a:r>
              <a:rPr lang="ru-RU" sz="2000" b="1" dirty="0"/>
              <a:t>в связи с протокольными мероприятиями, со </a:t>
            </a:r>
            <a:r>
              <a:rPr lang="ru-RU" sz="2000" b="1" dirty="0" smtClean="0"/>
              <a:t>служебными командировками </a:t>
            </a:r>
            <a:r>
              <a:rPr lang="ru-RU" sz="2000" b="1" dirty="0"/>
              <a:t>и с другими официальными мероприятиями</a:t>
            </a:r>
            <a:r>
              <a:rPr lang="ru-RU" sz="2000" dirty="0"/>
              <a:t>, признаются </a:t>
            </a:r>
            <a:r>
              <a:rPr lang="ru-RU" sz="2000" dirty="0" smtClean="0"/>
              <a:t>федеральной собственностью </a:t>
            </a:r>
            <a:r>
              <a:rPr lang="ru-RU" sz="2000" dirty="0"/>
              <a:t>и передаются по акту в государственный орган, за исключением </a:t>
            </a:r>
            <a:r>
              <a:rPr lang="ru-RU" sz="2000" dirty="0" smtClean="0"/>
              <a:t>случаев, установленных </a:t>
            </a:r>
            <a:r>
              <a:rPr lang="ru-RU" sz="2000" dirty="0"/>
              <a:t>Гражданским кодексом </a:t>
            </a:r>
            <a:r>
              <a:rPr lang="ru-RU" sz="2000" dirty="0" smtClean="0"/>
              <a:t>РФ.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dirty="0" smtClean="0"/>
              <a:t>Гражданский </a:t>
            </a:r>
            <a:r>
              <a:rPr lang="ru-RU" sz="2000" dirty="0"/>
              <a:t>служащий, сдавший подарок, полученный им в связи с </a:t>
            </a:r>
            <a:r>
              <a:rPr lang="ru-RU" sz="2000" dirty="0" smtClean="0"/>
              <a:t>протокольным	мероприятием</a:t>
            </a:r>
            <a:r>
              <a:rPr lang="ru-RU" sz="2000" dirty="0"/>
              <a:t>, служебной командировкой или другим официальным </a:t>
            </a:r>
            <a:r>
              <a:rPr lang="ru-RU" sz="2000" dirty="0" smtClean="0"/>
              <a:t>мероприятием, может </a:t>
            </a:r>
            <a:r>
              <a:rPr lang="ru-RU" sz="2000" dirty="0"/>
              <a:t>его выкупить в порядке, устанавливаемом нормативными правовыми актами РФ.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50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Отдельные затруднения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Недостаточно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четкое определение подарков,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связанных с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исполнением трудовых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обязанностей</a:t>
            </a:r>
          </a:p>
          <a:p>
            <a:pPr marL="0" indent="0" algn="just"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действующей формулировке запрет не привязан ник конфликту интересов,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ни к 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определенным типам дарителей. В результате, не вполне понятно, каким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образом в 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отдельных случаях расценивать подарки по традиционным праздникам или подарки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от друзей.</a:t>
            </a:r>
          </a:p>
          <a:p>
            <a:pPr marL="0" indent="0" algn="just">
              <a:buNone/>
            </a:pP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ли работник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принять подарок от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своего друга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детства, который сейчас руководит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фирмой, взаимодействующей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8000" b="1" dirty="0" err="1">
                <a:latin typeface="Times New Roman" pitchFamily="18" charset="0"/>
                <a:cs typeface="Times New Roman" pitchFamily="18" charset="0"/>
              </a:rPr>
              <a:t>госкорпорацией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 и извлекающей выгоду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из принимаемых 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работником решений?</a:t>
            </a:r>
          </a:p>
          <a:p>
            <a:pPr marL="0" indent="0" algn="just">
              <a:buNone/>
            </a:pPr>
            <a:endParaRPr lang="ru-RU" sz="8000" dirty="0"/>
          </a:p>
          <a:p>
            <a:pPr marL="0" indent="0" algn="just">
              <a:buNone/>
            </a:pPr>
            <a:r>
              <a:rPr lang="ru-RU" sz="8000" dirty="0" smtClean="0"/>
              <a:t>	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Несоответствие распространяющихся на работников государственных корпораций норм ТК РФ и ФЗ «О государственной гражданской службе» </a:t>
            </a:r>
          </a:p>
          <a:p>
            <a:pPr marL="0" indent="0" algn="just"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	При этом и Постановление Правительства №10, и локальные акты государственных корпораций исходят именно из положений ФЗ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О государственной гражданской службе». </a:t>
            </a:r>
          </a:p>
          <a:p>
            <a:pPr marL="0" indent="0" algn="just">
              <a:buNone/>
            </a:pPr>
            <a:r>
              <a:rPr lang="ru-RU" sz="8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Может ли работник </a:t>
            </a:r>
            <a:r>
              <a:rPr lang="ru-RU" sz="8000" b="1" i="1" dirty="0" err="1"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 получать подарки в ходе служебных командировок, протокольных и иных мероприятий?  Есть ли ограничения по стоимости таких подарков?</a:t>
            </a:r>
          </a:p>
        </p:txBody>
      </p:sp>
    </p:spTree>
    <p:extLst>
      <p:ext uri="{BB962C8B-B14F-4D97-AF65-F5344CB8AC3E}">
        <p14:creationId xmlns:p14="http://schemas.microsoft.com/office/powerpoint/2010/main" val="2717193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08912" cy="99898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Уведомление и сдача подарка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892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работник ГК «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получил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подарок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 связи с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протокольным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мероприятием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служебной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командировкой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или другим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официальным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мероприятием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он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течение 3 рабочих дней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после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получения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подарка подготовить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два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экземпляра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уведомления 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получении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подарка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по установленной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передать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уведомление и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документы,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подтверждающие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стоимость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подарка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их наличии),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уполномоченному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работнику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АХО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Уполномоченный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Управления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АХО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принимает и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регистрирует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уведомление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 журнале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регистрации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уведомлений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экземпляр уведомления с отметкой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регистрации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передается работнику,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второй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экземпляр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передается в комиссию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приемке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и списанию основных средств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материально-производственных запасов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стоимость подарка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превышает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100" dirty="0" err="1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подарок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возвращается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сдавшему его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работнику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акту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приема-передачи.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стоимость подарка больше 3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неизвестна, подарок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сдается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уполномоченному работнику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АХО Корпорации,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принимает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его на хранение по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акту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приема-передачи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не позднее 5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рабочих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дней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со дня регистрации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уведомления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2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</a:rPr>
              <a:t>Правовой статус </a:t>
            </a:r>
            <a:br>
              <a:rPr lang="ru-RU" sz="28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работника государственной корпорации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правовой статус работника государственной корпорации можно рассматривать как совокупность его прав,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обязанностей, ограничений и запретов, связанных с должностной деятельностью, ответственности а также требований к его должностному поведению. </a:t>
            </a:r>
          </a:p>
          <a:p>
            <a:pPr algn="just">
              <a:lnSpc>
                <a:spcPct val="90000"/>
              </a:lnSpc>
            </a:pPr>
            <a:endParaRPr lang="en-US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законодательство содержит специфические статусные запреты и ограничения, требования к предотвращению или урегулированию конфликта интересов, а также обязанности.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несоблюдение отмеченных запретов и ограничений, требований, а также обязанностей свидетельствует о наличии отклонений от правового статуса работника государственной корпорации.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2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13252"/>
            <a:ext cx="2915816" cy="65841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стоимости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Комиссией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рыночной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цены,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действующей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учету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подарка,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цены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аналогичную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материальную ценность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сопоставимых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условиях.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рыночной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подтверждаются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невозможности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документального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подтверждения -экспертным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путем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252"/>
            <a:ext cx="6222437" cy="684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27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Регулирование получения подарков работниками ГК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(Выкуп подарка)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1.Работник может направить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выкупе подарка в свободной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начальника Управления АХО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позднее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двух месяцев со дня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сдачи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подарка.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2.Управление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АХО Корпорации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 месяцев со дня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организует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подарка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(выкупа).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3.Уполномоченный работник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АХО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уведомляет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письменной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работника,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подавшего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заявление,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результатах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после чего в течение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месяца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выкупает подарок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отказывается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выкупа.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Подарок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отношении которого не поступило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выкупе может использоваться Корпорацией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Корпорации.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случае нецелесообразности использования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подарка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генеральным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директором Корпорации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принимается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реализации подарка и проведении оценки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реализации (выкупа),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осуществляемой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посредством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торгов.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стоимости подарка для реализации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выкупа)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субъектами оценочной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если подарок не выкуплен или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реализован,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генеральным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директором Корпорации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принимается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повторной реализации подарка, либо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безвозмездной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передаче на баланс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благотворительной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 либо об его уничтожении.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21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11000" cy="784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321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Участие в органах управления и контроля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Ст. 349.1 ТК РФ.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участвовать в деятельности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органов управления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контроля коммерческой организации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за исключением участия 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согласия высшего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органа управления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государственной корпорации.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3 ч. 1 ст. 17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ФЗ «О государственной гражданской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службе»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Запрещается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участвовать в управлении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хозяйствующим субъектом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(за исключением жилищного,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жилищно-строительного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гаражного кооперативов,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садоводческого, огороднического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дачного потребительских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кооперативов, товарищества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собственников недвижимости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профсоюза, зарегистрированного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установленном порядке), если иное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предусмотрено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федеральными законами или если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порядке, установленном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нормативным правовым актом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или субъекта Российской Федерации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федеральными законами или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законами субъекта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Российской Федерации, ему не поручено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участвовать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управлении этой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3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Понятие коммерческих и некоммерческих  организаций (ст. 50 ГК РФ)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Юридическими лицами могут быть организации, преследующие извлечение прибыли в качестве основной цели своей деятельности (коммерческие организации) либо не имеющие извлечение прибыли в качестве такой цели и не распределяющие полученную прибыль между участниками (некоммерческие организации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Юридические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лица, являющиеся коммерческими организациями, могут создаваться в организационно-правовых формах хозяйственных товариществ и обществ, крестьянских (фермерских) хозяйств, хозяйственных партнерств, производственных кооперативов, государственных и муниципальных унитарных предприятий.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099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Юридические лица, являющиеся некоммерческими организациями, могут создаваться в организационно-правовых формах: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 numCol="2">
            <a:normAutofit fontScale="25000" lnSpcReduction="20000"/>
          </a:bodyPr>
          <a:lstStyle/>
          <a:p>
            <a:r>
              <a:rPr lang="ru-RU" sz="6400" dirty="0" smtClean="0"/>
              <a:t>1</a:t>
            </a:r>
            <a:r>
              <a:rPr lang="ru-RU" sz="6400" dirty="0"/>
              <a:t>) потребительских кооперативов, к которым относятся в том числе жилищные, жилищно-строительные и гаражные кооперативы, садоводческие, огороднические и дачные потребительские кооперативы, общества взаимного страхования, кредитные кооперативы, фонды проката, сельскохозяйственные потребительские кооперативы;</a:t>
            </a:r>
          </a:p>
          <a:p>
            <a:r>
              <a:rPr lang="ru-RU" sz="6400" dirty="0"/>
              <a:t>2) общественных организаций, к которым относятся в том числе политические партии и созданные в качестве юридических лиц профессиональные союзы (профсоюзные организации), органы общественной самодеятельности, территориальные общественные самоуправления</a:t>
            </a:r>
            <a:r>
              <a:rPr lang="ru-RU" sz="6400" dirty="0" smtClean="0"/>
              <a:t>;</a:t>
            </a:r>
            <a:endParaRPr lang="ru-RU" sz="6400" dirty="0"/>
          </a:p>
          <a:p>
            <a:r>
              <a:rPr lang="ru-RU" sz="6400" dirty="0" smtClean="0"/>
              <a:t>2.1</a:t>
            </a:r>
            <a:r>
              <a:rPr lang="ru-RU" sz="6400" dirty="0"/>
              <a:t>) общественных движений;</a:t>
            </a:r>
          </a:p>
          <a:p>
            <a:r>
              <a:rPr lang="ru-RU" sz="6400" dirty="0" smtClean="0"/>
              <a:t>3</a:t>
            </a:r>
            <a:r>
              <a:rPr lang="ru-RU" sz="6400" dirty="0"/>
              <a:t>) ассоциаций (союзов), к которым относятся в том числе некоммерческие партнерства, саморегулируемые организации, объединения работодателей, объединения профессиональных союзов, кооперативов и общественных организаций, торгово-промышленные, нотариальные палаты;</a:t>
            </a:r>
          </a:p>
          <a:p>
            <a:endParaRPr lang="ru-RU" sz="6400" dirty="0" smtClean="0"/>
          </a:p>
          <a:p>
            <a:r>
              <a:rPr lang="ru-RU" sz="6400" dirty="0" smtClean="0"/>
              <a:t>4) </a:t>
            </a:r>
            <a:r>
              <a:rPr lang="ru-RU" sz="6400" dirty="0"/>
              <a:t>товариществ собственников недвижимости, к которым относятся в том числе товарищества собственников жилья</a:t>
            </a:r>
            <a:r>
              <a:rPr lang="ru-RU" sz="6400" dirty="0" smtClean="0"/>
              <a:t>;</a:t>
            </a:r>
          </a:p>
          <a:p>
            <a:r>
              <a:rPr lang="ru-RU" sz="6400" dirty="0" smtClean="0"/>
              <a:t>5</a:t>
            </a:r>
            <a:r>
              <a:rPr lang="ru-RU" sz="6400" dirty="0"/>
              <a:t>) казачьих обществ, внесенных в государственный реестр казачьих обществ в Российской Федерации;</a:t>
            </a:r>
          </a:p>
          <a:p>
            <a:r>
              <a:rPr lang="ru-RU" sz="6400" dirty="0"/>
              <a:t>6) общин коренных малочисленных народов Российской Федерации;</a:t>
            </a:r>
          </a:p>
          <a:p>
            <a:r>
              <a:rPr lang="ru-RU" sz="6400" dirty="0"/>
              <a:t>7) фондов, к которым относятся в том числе общественные и благотворительные фонды;</a:t>
            </a:r>
          </a:p>
          <a:p>
            <a:r>
              <a:rPr lang="ru-RU" sz="6400" dirty="0"/>
              <a:t>8) учреждений, к которым относятся государственные учреждения (в том числе государственные академии наук), муниципальные учреждения и частные (в том числе общественные) учреждения;</a:t>
            </a:r>
          </a:p>
          <a:p>
            <a:r>
              <a:rPr lang="ru-RU" sz="6400" dirty="0"/>
              <a:t>9) автономных некоммерческих организаций;</a:t>
            </a:r>
          </a:p>
          <a:p>
            <a:r>
              <a:rPr lang="ru-RU" sz="6400" dirty="0"/>
              <a:t>10) религиозных организаций;</a:t>
            </a:r>
          </a:p>
          <a:p>
            <a:r>
              <a:rPr lang="ru-RU" sz="6400" dirty="0"/>
              <a:t>11) публично-правовых компаний;</a:t>
            </a:r>
          </a:p>
          <a:p>
            <a:r>
              <a:rPr lang="ru-RU" sz="6400" dirty="0"/>
              <a:t>12) адвокатских палат;</a:t>
            </a:r>
          </a:p>
          <a:p>
            <a:r>
              <a:rPr lang="ru-RU" sz="6400" dirty="0" smtClean="0"/>
              <a:t>13</a:t>
            </a:r>
            <a:r>
              <a:rPr lang="ru-RU" sz="6400" dirty="0"/>
              <a:t>) адвокатских образований (являющихся юридическими лицами);</a:t>
            </a:r>
          </a:p>
          <a:p>
            <a:r>
              <a:rPr lang="ru-RU" sz="6400" dirty="0" smtClean="0"/>
              <a:t>14</a:t>
            </a:r>
            <a:r>
              <a:rPr lang="ru-RU" sz="6400" dirty="0"/>
              <a:t>) государственных корпораций.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409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Отдельные затруднения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79296" cy="547260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распространяющихся на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работников государственных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корпораций норм ТК РФ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79-ФЗ. </a:t>
            </a:r>
          </a:p>
          <a:p>
            <a:pPr marL="0" indent="0" algn="just">
              <a:buNone/>
            </a:pPr>
            <a:r>
              <a:rPr lang="ru-RU" sz="3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/>
              <a:t>Не </a:t>
            </a:r>
            <a:r>
              <a:rPr lang="ru-RU" dirty="0"/>
              <a:t>вполне понятно, на какие именно организации распространяется запрет: </a:t>
            </a:r>
            <a:r>
              <a:rPr lang="ru-RU" dirty="0" smtClean="0"/>
              <a:t>только на </a:t>
            </a:r>
            <a:r>
              <a:rPr lang="ru-RU" dirty="0"/>
              <a:t>коммерческие или на любых хозяйствующих </a:t>
            </a:r>
            <a:r>
              <a:rPr lang="ru-RU" dirty="0" smtClean="0"/>
              <a:t>субъектов.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ли работник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участвовать в деятельности органов управления некоммерческих организаций? И если нет, что понимать под «хозяйствующим субъектом»?</a:t>
            </a:r>
          </a:p>
          <a:p>
            <a:pPr marL="0" indent="0" algn="just">
              <a:buNone/>
            </a:pPr>
            <a:r>
              <a:rPr lang="ru-RU" dirty="0" smtClean="0"/>
              <a:t>	Возможные </a:t>
            </a:r>
            <a:r>
              <a:rPr lang="ru-RU" dirty="0"/>
              <a:t>конфликты интересов, связанные с участием в </a:t>
            </a:r>
            <a:r>
              <a:rPr lang="ru-RU" dirty="0" smtClean="0"/>
              <a:t>качестве представителя </a:t>
            </a:r>
            <a:r>
              <a:rPr lang="ru-RU" dirty="0"/>
              <a:t>государственной корпорации в органах </a:t>
            </a:r>
            <a:r>
              <a:rPr lang="ru-RU" dirty="0" smtClean="0"/>
              <a:t>управления и </a:t>
            </a:r>
            <a:r>
              <a:rPr lang="ru-RU" dirty="0"/>
              <a:t>контроля коммерческих </a:t>
            </a:r>
            <a:r>
              <a:rPr lang="ru-RU" dirty="0" smtClean="0"/>
              <a:t>организаций.</a:t>
            </a:r>
          </a:p>
          <a:p>
            <a:pPr marL="0" indent="0" algn="just">
              <a:buNone/>
            </a:pPr>
            <a:r>
              <a:rPr lang="ru-RU" i="1" dirty="0"/>
              <a:t>	</a:t>
            </a:r>
            <a:r>
              <a:rPr lang="ru-RU" dirty="0" smtClean="0"/>
              <a:t>В </a:t>
            </a:r>
            <a:r>
              <a:rPr lang="ru-RU" dirty="0"/>
              <a:t>определенных случаях получение согласия высшего органа управления </a:t>
            </a:r>
            <a:r>
              <a:rPr lang="ru-RU" dirty="0" smtClean="0"/>
              <a:t>государственной корпорации </a:t>
            </a:r>
            <a:r>
              <a:rPr lang="ru-RU" dirty="0"/>
              <a:t>может обеспечить соблюдение запрета, однако вопросы о наличии у </a:t>
            </a:r>
            <a:r>
              <a:rPr lang="ru-RU" dirty="0" smtClean="0"/>
              <a:t>работника конфликта </a:t>
            </a:r>
            <a:r>
              <a:rPr lang="ru-RU" dirty="0"/>
              <a:t>интересов </a:t>
            </a:r>
            <a:r>
              <a:rPr lang="ru-RU" dirty="0" smtClean="0"/>
              <a:t>сохранятся.</a:t>
            </a:r>
          </a:p>
          <a:p>
            <a:pPr marL="0" indent="0" algn="just">
              <a:buNone/>
            </a:pPr>
            <a:r>
              <a:rPr lang="ru-RU" b="1" i="1" dirty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 работник с разрешения Наблюдательного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участвовать на платной основе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деятельности органов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управления дочернего общества, если его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должностные обязанности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госкорпорации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включают исполнение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определенных функций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отношении этого дочернего общества?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2971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Осуществление предпринимательской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i="1" dirty="0" smtClean="0"/>
              <a:t>ст</a:t>
            </a:r>
            <a:r>
              <a:rPr lang="ru-RU" i="1" dirty="0"/>
              <a:t>. 349.1 ТК </a:t>
            </a:r>
            <a:r>
              <a:rPr lang="ru-RU" i="1" dirty="0" smtClean="0"/>
              <a:t>РФ</a:t>
            </a:r>
          </a:p>
          <a:p>
            <a:pPr marL="0" indent="0" algn="just">
              <a:buNone/>
            </a:pPr>
            <a:r>
              <a:rPr lang="ru-RU" i="1" dirty="0"/>
              <a:t>	</a:t>
            </a:r>
            <a:endParaRPr lang="ru-RU" i="1" dirty="0" smtClean="0"/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Запрещается осуществлять предпринимательскую деятельность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НО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i="1" dirty="0" smtClean="0"/>
              <a:t>п</a:t>
            </a:r>
            <a:r>
              <a:rPr lang="ru-RU" i="1" dirty="0"/>
              <a:t>. 3 ч. 1 ст. 17 ФЗ «О государственной гражданской </a:t>
            </a:r>
            <a:r>
              <a:rPr lang="ru-RU" i="1" dirty="0" smtClean="0"/>
              <a:t>службе»:</a:t>
            </a:r>
          </a:p>
          <a:p>
            <a:pPr marL="0" indent="0" algn="just">
              <a:buNone/>
            </a:pPr>
            <a:r>
              <a:rPr lang="ru-RU" i="1" dirty="0"/>
              <a:t>	</a:t>
            </a:r>
            <a:endParaRPr lang="ru-RU" i="1" dirty="0" smtClean="0"/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Заниматься предпринимательской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через доверенных лиц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177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Предпринимательская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Предпринимательская деятельность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гражданина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- это самостоятельная, осуществляемая на свой риск деятельность, направленная на систематическое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получение прибыли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от пользования имуществом, продажи товаров, выполнения работ или оказания услуг лицами, зарегистрированными в этом качестве в установленном законом порядке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(ГК РФ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статья 2).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Предпринимательская деятельность может вестись только самостоятельно либо физическим лицом, зарегистрированным в качестве индивидуального предпринимателя, либо юридическим лицом, участником которого может стать физическое лицо (гражданин).</a:t>
            </a:r>
          </a:p>
        </p:txBody>
      </p:sp>
    </p:spTree>
    <p:extLst>
      <p:ext uri="{BB962C8B-B14F-4D97-AF65-F5344CB8AC3E}">
        <p14:creationId xmlns:p14="http://schemas.microsoft.com/office/powerpoint/2010/main" val="30627259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Отдельные затруднения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/>
              <a:t>	</a:t>
            </a:r>
            <a:r>
              <a:rPr lang="ru-RU" sz="1800" u="sng" dirty="0" smtClean="0"/>
              <a:t>Недостаточно </a:t>
            </a:r>
            <a:r>
              <a:rPr lang="ru-RU" sz="1800" u="sng" dirty="0"/>
              <a:t>четкое определение понятия «</a:t>
            </a:r>
            <a:r>
              <a:rPr lang="ru-RU" sz="1800" u="sng" dirty="0" smtClean="0"/>
              <a:t>предпринимательская деятельность».</a:t>
            </a:r>
          </a:p>
          <a:p>
            <a:pPr marL="0" indent="0" algn="just">
              <a:buNone/>
            </a:pPr>
            <a:r>
              <a:rPr lang="ru-RU" sz="1800" i="1" dirty="0"/>
              <a:t>	</a:t>
            </a:r>
            <a:r>
              <a:rPr lang="ru-RU" sz="1800" b="1" dirty="0" smtClean="0"/>
              <a:t>Можно </a:t>
            </a:r>
            <a:r>
              <a:rPr lang="ru-RU" sz="1800" b="1" dirty="0"/>
              <a:t>ли считать, что работник осуществляет предпринимательскую </a:t>
            </a:r>
            <a:r>
              <a:rPr lang="ru-RU" sz="1800" b="1" dirty="0" smtClean="0"/>
              <a:t>деятельность, если </a:t>
            </a:r>
            <a:r>
              <a:rPr lang="ru-RU" sz="1800" b="1" dirty="0"/>
              <a:t>он занимается самостоятельной деятельностью, приносящей ему доход, но </a:t>
            </a:r>
            <a:r>
              <a:rPr lang="ru-RU" sz="1800" b="1" dirty="0" smtClean="0"/>
              <a:t>не зарегистрирован </a:t>
            </a:r>
            <a:r>
              <a:rPr lang="ru-RU" sz="1800" b="1" dirty="0"/>
              <a:t>в качестве индивидуального предпринимателя и не </a:t>
            </a:r>
            <a:r>
              <a:rPr lang="ru-RU" sz="1800" b="1" dirty="0" smtClean="0"/>
              <a:t>является учредителем </a:t>
            </a:r>
            <a:r>
              <a:rPr lang="ru-RU" sz="1800" b="1" dirty="0"/>
              <a:t>или участником юридического </a:t>
            </a:r>
            <a:r>
              <a:rPr lang="ru-RU" sz="1800" b="1" dirty="0" smtClean="0"/>
              <a:t>лица?</a:t>
            </a:r>
          </a:p>
          <a:p>
            <a:pPr marL="0" indent="0" algn="just">
              <a:buNone/>
            </a:pPr>
            <a:r>
              <a:rPr lang="ru-RU" sz="1800" b="1" dirty="0"/>
              <a:t>	</a:t>
            </a:r>
            <a:r>
              <a:rPr lang="ru-RU" sz="1800" u="sng" dirty="0" smtClean="0"/>
              <a:t>Недостаточно </a:t>
            </a:r>
            <a:r>
              <a:rPr lang="ru-RU" sz="1800" u="sng" dirty="0"/>
              <a:t>четкое разграничение предпринимательской </a:t>
            </a:r>
            <a:r>
              <a:rPr lang="ru-RU" sz="1800" u="sng" dirty="0" smtClean="0"/>
              <a:t>деятельности и </a:t>
            </a:r>
            <a:r>
              <a:rPr lang="ru-RU" sz="1800" u="sng" dirty="0"/>
              <a:t>владения акциями (долями участия) в коммерческих </a:t>
            </a:r>
            <a:r>
              <a:rPr lang="ru-RU" sz="1800" u="sng" dirty="0" smtClean="0"/>
              <a:t>организациях.</a:t>
            </a:r>
          </a:p>
          <a:p>
            <a:pPr marL="0" indent="0" algn="just"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Пункт </a:t>
            </a:r>
            <a:r>
              <a:rPr lang="ru-RU" sz="1800" i="1" dirty="0"/>
              <a:t>3 Постановления Конституционного Суда РФ от 24 февраля 2004 г. №</a:t>
            </a:r>
            <a:r>
              <a:rPr lang="ru-RU" sz="1800" i="1" dirty="0" smtClean="0"/>
              <a:t>3-П:</a:t>
            </a:r>
          </a:p>
          <a:p>
            <a:pPr marL="0" indent="0" algn="just"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Деятельность </a:t>
            </a:r>
            <a:r>
              <a:rPr lang="ru-RU" sz="1800" i="1" dirty="0"/>
              <a:t>акционеров не является предпринимательской: она относится к иной </a:t>
            </a:r>
            <a:r>
              <a:rPr lang="ru-RU" sz="1800" i="1" dirty="0" smtClean="0"/>
              <a:t>не запрещенной </a:t>
            </a:r>
            <a:r>
              <a:rPr lang="ru-RU" sz="1800" i="1" dirty="0"/>
              <a:t>законом экономической деятельности. Но что делать, если акционер </a:t>
            </a:r>
            <a:r>
              <a:rPr lang="ru-RU" sz="1800" i="1" dirty="0" smtClean="0"/>
              <a:t>участвовал в </a:t>
            </a:r>
            <a:r>
              <a:rPr lang="ru-RU" sz="1800" i="1" dirty="0"/>
              <a:t>принятии решений о деятельности </a:t>
            </a:r>
            <a:r>
              <a:rPr lang="ru-RU" sz="1800" i="1" dirty="0" smtClean="0"/>
              <a:t>АО?</a:t>
            </a:r>
          </a:p>
          <a:p>
            <a:pPr marL="0" indent="0" algn="just">
              <a:buNone/>
            </a:pPr>
            <a:r>
              <a:rPr lang="ru-RU" sz="1800" b="1" i="1" dirty="0"/>
              <a:t>	</a:t>
            </a:r>
            <a:r>
              <a:rPr lang="ru-RU" sz="1800" b="1" dirty="0" smtClean="0"/>
              <a:t>Можно </a:t>
            </a:r>
            <a:r>
              <a:rPr lang="ru-RU" sz="1800" b="1" dirty="0"/>
              <a:t>ли приравнивать наличие у работника в собственности акций </a:t>
            </a:r>
            <a:r>
              <a:rPr lang="ru-RU" sz="1800" b="1" dirty="0" smtClean="0"/>
              <a:t>к предпринимательской </a:t>
            </a:r>
            <a:r>
              <a:rPr lang="ru-RU" sz="1800" b="1" dirty="0"/>
              <a:t>деятельности, если работник принял участие в </a:t>
            </a:r>
            <a:r>
              <a:rPr lang="ru-RU" sz="1800" b="1" dirty="0" smtClean="0"/>
              <a:t>собрании акционеров</a:t>
            </a:r>
            <a:r>
              <a:rPr lang="ru-RU" sz="1800" b="1" dirty="0"/>
              <a:t>?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914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Основания установления антикоррупционных ограничений, запретов и обязанностей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1. Имеются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сферы 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социальной действительности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которых требуется реализация государственно-управленческих функций в сочетании с осуществлением проблемы хозяйственной деятельности.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2. Данные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сферы имеют 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особенно важное значение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обеспечения безопасности государства либо для реализации государством социальных проектов в интересах всего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общества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сферы: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во-первых, </a:t>
            </a:r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строго локализованы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(например, сфера атомного энергетического комплекса страны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во-вторых, могут находиться в состоянии, при котором требуется активное воздействие со стороны государства,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например,  сфера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экономики страны, требующая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технологического развития, самолетостроение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Передача ценных бумаг в доверительное управление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i="1" dirty="0"/>
              <a:t>	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. 12.3 ФЗ «О противодействии </a:t>
            </a: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коррупции»</a:t>
            </a:r>
          </a:p>
          <a:p>
            <a:pPr marL="0" indent="0" algn="just">
              <a:buNone/>
            </a:pPr>
            <a:endParaRPr lang="ru-RU" sz="33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3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случае, если владение лицом, замещающим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должность в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государственной корпорации, ценными бумагами (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долями участия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паями в уставных (складочных)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капиталах организаций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) приводит или может привести к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конфликту интересов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указанное лицо обязано передать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принадлежащие ему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ценные бумаги (доли участия, паи 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уставных (складочных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) капиталах организаций) 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доверительное управление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гражданским законодательством Российской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609062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Отдельные затруднения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73325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ценных бумаг в доверительное управление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соответствии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ГК РФ не приводит к урегулированию конфликта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интересов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результате передачи ценных бумаг в доверительное управление работник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продолжает получать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информацию о состоянии своих активов и может давать инструкции по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управлению ими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Следовательно, он может, как и раньше стремиться «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помочь» соответствующей организации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 тем, чтобы его акции выросли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цене.</a:t>
            </a:r>
          </a:p>
          <a:p>
            <a:pPr marL="0" indent="0" algn="just">
              <a:buNone/>
            </a:pPr>
            <a:r>
              <a:rPr lang="ru-RU" b="1" i="1" dirty="0"/>
              <a:t>	</a:t>
            </a:r>
            <a:r>
              <a:rPr lang="ru-RU" b="1" dirty="0" smtClean="0"/>
              <a:t>Может </a:t>
            </a:r>
            <a:r>
              <a:rPr lang="ru-RU" b="1" dirty="0"/>
              <a:t>ли работник быть уволен в связи с утратой доверия, если он </a:t>
            </a:r>
            <a:r>
              <a:rPr lang="ru-RU" b="1" dirty="0" smtClean="0"/>
              <a:t>не передал </a:t>
            </a:r>
            <a:r>
              <a:rPr lang="ru-RU" b="1" dirty="0"/>
              <a:t>в доверительное управление ценные </a:t>
            </a:r>
            <a:r>
              <a:rPr lang="ru-RU" b="1" dirty="0" smtClean="0"/>
              <a:t>бумаги?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Тенденция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расширительно трактовать обязанность передачи ценных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бумаг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доверительное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управление.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Уже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целом ряде случаев суды признавали правомерным наказание 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непередачу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ценных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бумаг в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доверительное управление, даже, если они не создавали конфликт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интересов.</a:t>
            </a:r>
          </a:p>
          <a:p>
            <a:pPr marL="0" indent="0" algn="just">
              <a:buNone/>
            </a:pPr>
            <a:r>
              <a:rPr lang="ru-RU" b="1" i="1" dirty="0"/>
              <a:t>	</a:t>
            </a:r>
            <a:r>
              <a:rPr lang="ru-RU" b="1" dirty="0" smtClean="0"/>
              <a:t>Следует </a:t>
            </a:r>
            <a:r>
              <a:rPr lang="ru-RU" b="1" dirty="0"/>
              <a:t>ли передавать в доверительное управление любые ценные </a:t>
            </a:r>
            <a:r>
              <a:rPr lang="ru-RU" b="1" dirty="0" smtClean="0"/>
              <a:t>бумаги или </a:t>
            </a:r>
            <a:r>
              <a:rPr lang="ru-RU" b="1" dirty="0"/>
              <a:t>только, те, что приводят к конфликту </a:t>
            </a:r>
            <a:r>
              <a:rPr lang="ru-RU" b="1" dirty="0" smtClean="0"/>
              <a:t>интересов?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доверительное управление немногочисленных ценных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бумаг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незначительной стоимостью/доходом может оказаться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проблематичной из-за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отсутствия спроса на такие активы.</a:t>
            </a:r>
          </a:p>
        </p:txBody>
      </p:sp>
    </p:spTree>
    <p:extLst>
      <p:ext uri="{BB962C8B-B14F-4D97-AF65-F5344CB8AC3E}">
        <p14:creationId xmlns:p14="http://schemas.microsoft.com/office/powerpoint/2010/main" val="10645634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Иностранные счета и финансовые инструменты</a:t>
            </a:r>
            <a:endParaRPr lang="ru-RU" sz="26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Генеральному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директору, первому заместителю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генерального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заместителю генерального директора, члену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правления,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также работникам, замещающим должности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которых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номенклатурой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должностей работников ГК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Росатом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подлежащих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допуск к государственной тайне,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установлено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допуска к сведениям особой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важности</a:t>
            </a:r>
            <a:r>
              <a:rPr lang="en-US" b="1" dirty="0"/>
              <a:t> </a:t>
            </a:r>
            <a:r>
              <a:rPr lang="ru-RU" b="1" dirty="0" smtClean="0"/>
              <a:t>запрещается:</a:t>
            </a:r>
          </a:p>
          <a:p>
            <a:pPr marL="0" indent="0" algn="just">
              <a:buNone/>
            </a:pPr>
            <a:r>
              <a:rPr lang="ru-RU" b="1" dirty="0" smtClean="0"/>
              <a:t>	открывать </a:t>
            </a:r>
            <a:r>
              <a:rPr lang="ru-RU" b="1" dirty="0"/>
              <a:t>и иметь счета (вклады), хранить </a:t>
            </a:r>
            <a:r>
              <a:rPr lang="ru-RU" b="1" dirty="0" smtClean="0"/>
              <a:t>наличные денежные </a:t>
            </a:r>
            <a:r>
              <a:rPr lang="ru-RU" b="1" dirty="0"/>
              <a:t>средства и ценности в иностранных </a:t>
            </a:r>
            <a:r>
              <a:rPr lang="ru-RU" b="1" dirty="0" smtClean="0"/>
              <a:t>банках, расположенных </a:t>
            </a:r>
            <a:r>
              <a:rPr lang="ru-RU" b="1" dirty="0"/>
              <a:t>за пределами территории Российской </a:t>
            </a:r>
            <a:r>
              <a:rPr lang="ru-RU" b="1" dirty="0" smtClean="0"/>
              <a:t>Федерации,</a:t>
            </a:r>
          </a:p>
          <a:p>
            <a:pPr marL="0" indent="0" algn="just">
              <a:buNone/>
            </a:pPr>
            <a:r>
              <a:rPr lang="ru-RU" b="1" dirty="0"/>
              <a:t>	</a:t>
            </a:r>
            <a:r>
              <a:rPr lang="ru-RU" b="1" dirty="0" smtClean="0"/>
              <a:t>владеть </a:t>
            </a:r>
            <a:r>
              <a:rPr lang="ru-RU" b="1" dirty="0"/>
              <a:t>и (или) </a:t>
            </a:r>
            <a:r>
              <a:rPr lang="ru-RU" b="1" dirty="0" smtClean="0"/>
              <a:t>пользоваться иностранными финансовыми инструментами.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2041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Иностранные финансовые инструменты (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Во-первых, ценные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бумаги и относящиеся к ним финансовые инструменты организаций и физических лиц, зарегистрированных, расположенных или проживающих за рубежом, а также иностранных структур без образования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юрлица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, которым присвоен международный идентификационный код ценной бумаги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Во-вторых, не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 определенные в качестве таких ценных бумаг и отнесенных к ним финансовых инструментов доли участия и паи в уставных (складочных) капиталах организаций, зарегистрированных или расположенных за рубежом, или в имуществе иностранных структур без образования </a:t>
            </a:r>
            <a:r>
              <a:rPr lang="ru-RU" sz="2500" dirty="0" err="1">
                <a:latin typeface="Times New Roman" pitchFamily="18" charset="0"/>
                <a:cs typeface="Times New Roman" pitchFamily="18" charset="0"/>
              </a:rPr>
              <a:t>юрлица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28467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Иностранные финансовые инструменты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0" indent="0" algn="just" fontAlgn="base">
              <a:buNone/>
            </a:pPr>
            <a:r>
              <a:rPr lang="ru-RU" dirty="0"/>
              <a:t>	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В-третьих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договоры, являющиеся производными финансовыми инструментами, определенные частью 29 статьи 2 закона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рынке ценных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бумаг»,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если хотя бы одной из сторон такого договора является организация или человек, зарегистрированные, расположенные или проживающие за рубежом, или иностранная структура без образования </a:t>
            </a:r>
            <a:r>
              <a:rPr lang="ru-RU" sz="4400" dirty="0" err="1">
                <a:latin typeface="Times New Roman" pitchFamily="18" charset="0"/>
                <a:cs typeface="Times New Roman" pitchFamily="18" charset="0"/>
              </a:rPr>
              <a:t>юрлица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base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В-четвертых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, доверительное управление имуществом, учрежденное в соответствии с законодательством иностранного государства, если его учредителем или бенефициаром выступает человек, по долгу службы принимающий или готовящий решения, затрагивающие вопросы суверенитета и национальной безопасности России.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1441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Иностранные финансовые инструменты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en-US" dirty="0" smtClean="0"/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В-пятых, договоры займа, если хотя бы одной из сторон такого договора является организация или человек, зарегистрированные, расположенные или проживающие за рубежом, или иностранная структура без образования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юрлица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В-шестых, кредитные договоры, заключенные с расположенными за пределами России иностранными банками и другими иностранными кредитными организациями.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134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Запреты, ограничения и конфликт интересов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принятии мер, направленных на соблюдение запретов,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работнику рекомендуется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всегда оценивать ситуацию с точки зрения наличия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 возможности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возникновения конфликта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интересов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Зачастую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просто формальное соблюдение установленных законодательством запретов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приводит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 урегулированию конфликта интересов или не препятствует его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возникновению.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касается, например, и участия в органах управления организаций, и передачи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ценных бумаг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доверительное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управление.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работнику рекомендуется обращать внимание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 своих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родственников и иных близких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лиц.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Действующее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законодательство не распространяет антикоррупционные запреты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родственников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работника. Однако получение родственником подарка, участие его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органах управления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коммерческими организациями, владение акциями или выполнение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оплачиваемой работы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отдельных случаях также может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привести.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77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задание № 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Казус: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государственной корпорации участвует в работе органов управления Некоммерческого партнерства: «Ассоциация выпускников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ипломатической академии».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Установите возможный факт нарушения запретов, ограничений и обязанностей, установленных в целях противодействия коррупции?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476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Вводная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Устав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1.3. Партнерство вправе осуществлять предпринимательскую деятельность, соответствующую целям, для которых оно создано.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Пункт 3.1. Целями деятельности Партнерства являются: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содействие членам Партнерства в поддержании товарищеских связей между ними, в укреплении их контактов с Дипломатической академией МИД России; 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содействие членам Партнерства в области трудоустройства.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672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Вводная 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не входит в перечень, установленный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локальным нормативным актом государственной корпорации (государственной компании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22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неотделимости от государства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государственных хозяйствующих субъектов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Конкретным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проявлением подобной неотделимости является закрепленный во всех законах о создании государственных корпораций принцип, согласно которому корпорации вправе осуществлять предпринимательскую деятельность лишь в той мере, в какой это служит достижению цели, ради которой они созданы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государственной корпорации, заключающаяся в реализации государственных и общественно значимых интересов, предопределяет особенности правового положения самой государственной корпорации, а также правового статуса ее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15537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Нарушений запретов и ограничений не выявлено, поскольку согласно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т. 349.1 ТК РФ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работнику запрещается участвовать в деятельности органов управления и контроля коммерческой организации.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Некоммерческое партнерство: «Ассоциация выпускников Дипломатической академии» не является коммерческой организацией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816639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в группах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№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Казус: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государственной корпорации, должность которого входит в перечень, установленный локальным нормативным актом государственной корпорации, продвигает интересы коммерческого банка в рамках зарплатного проекта в государственной корпорации.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наличие нарушений антикоррупционных запретов и ограничений.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10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Согласно статье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ст. 349.1 ТК РФ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работнику запрещается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быть поверенным или представителем по делам третьих лиц в государственной корпорации, государственной компании или публично-правовой компании, за исключением осуществления такой деятельности с согласия высшего органа управления государственной корпорации, государственной компании или публично-правовой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компании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6250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№ 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 algn="just">
              <a:buNone/>
            </a:pPr>
            <a:r>
              <a:rPr lang="ru-RU" sz="3600" b="1" dirty="0"/>
              <a:t>	</a:t>
            </a:r>
            <a:r>
              <a:rPr lang="ru-RU" sz="3600" b="1" dirty="0" smtClean="0"/>
              <a:t>Казус: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аботник, должность которого не входит в перечень, установленный локальным нормативным актом государственной корпорации, зарегистрировал ИП (индивидуальный предприниматель) и  предлагает платные услуги по переводам иностранных текстов.</a:t>
            </a:r>
          </a:p>
          <a:p>
            <a:pPr marL="0" indent="0"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Определите наличие нарушений антикоррупционных запретов и ограничений.</a:t>
            </a:r>
          </a:p>
          <a:p>
            <a:pPr marL="0" indent="0"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917078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Нарушения отсутствуют, поскольку соответствующий запрет установлен только для работников, должности которых входят в перечень, установленный локальным нормативным актом государственной корпорации.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841. 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«б» пункта 2. Запреты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предусмотренные пунктами 1 - 4 и 7 - 11 части четвертой статьи 349.1 Трудового кодекса Российской Федерации, распространяются на работников государственной корпорации (государственной компании), замещающих должности, назначение на которые и освобождение от которых осуществляются Президентом Российской Федерации или Правительством Российской Федерации, или другие должности, включенные в перечень, установленный локальным нормативным актом государственной корпорации (государственной компании)</a:t>
            </a:r>
          </a:p>
          <a:p>
            <a:pPr marL="0" indent="0" algn="just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1804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№ 4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 smtClean="0"/>
              <a:t>	Казус: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работник, должность которого не входит в перечень, установленный локальным нормативным актом государственной корпорации в личных игровых целях передал своему ребенку  планшетный компьютер, выданный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реботе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наличие нарушений установленных запретов и ограничений.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4109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 допустил нарушение запрета, согласно которому ему запрещается использовать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целях, не связанных с исполнением трудовых обязанностей, имущество государственной корпорации, государственной компании или публично-правовой компании, а также передавать его иным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лицам.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Соответствующий запрет распространяется на всех работников корпорации. </a:t>
            </a:r>
          </a:p>
        </p:txBody>
      </p:sp>
    </p:spTree>
    <p:extLst>
      <p:ext uri="{BB962C8B-B14F-4D97-AF65-F5344CB8AC3E}">
        <p14:creationId xmlns:p14="http://schemas.microsoft.com/office/powerpoint/2010/main" val="20075363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5 </a:t>
            </a:r>
            <a:br>
              <a:rPr lang="ru-RU" dirty="0" smtClean="0"/>
            </a:br>
            <a:r>
              <a:rPr lang="ru-RU" dirty="0" smtClean="0"/>
              <a:t>«Профсоюз»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Казус: </a:t>
            </a:r>
            <a:r>
              <a:rPr lang="ru-RU" dirty="0" smtClean="0"/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структурного подразделения входит в орган управления первичной профсоюзной организации Корпорации».</a:t>
            </a:r>
          </a:p>
          <a:p>
            <a:pPr marL="0" indent="0" algn="just"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Вопрос: Должен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 он уведомлять о возможности конфликта интересов?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56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Правовые основы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i="1" dirty="0"/>
              <a:t>	</a:t>
            </a:r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3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25.12.2008 №273-ФЗ «О противодействии </a:t>
            </a:r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коррупции»;</a:t>
            </a:r>
          </a:p>
          <a:p>
            <a:pPr marL="0" indent="0" algn="just">
              <a:buNone/>
            </a:pPr>
            <a:endParaRPr lang="ru-RU" sz="39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3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Правительства </a:t>
            </a:r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3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 21.08.2012 №</a:t>
            </a:r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841 </a:t>
            </a:r>
            <a:r>
              <a:rPr lang="ru-RU" sz="3900" dirty="0" smtClean="0"/>
              <a:t>«О </a:t>
            </a:r>
            <a:r>
              <a:rPr lang="ru-RU" sz="3900" dirty="0"/>
              <a:t>соблюдении работниками государственных </a:t>
            </a:r>
            <a:r>
              <a:rPr lang="ru-RU" sz="3900" dirty="0" smtClean="0"/>
              <a:t>корпораций и </a:t>
            </a:r>
            <a:r>
              <a:rPr lang="ru-RU" sz="3900" dirty="0"/>
              <a:t>государственных компаний положений статьи 349.1 </a:t>
            </a:r>
            <a:r>
              <a:rPr lang="ru-RU" sz="3900" dirty="0" smtClean="0"/>
              <a:t>Трудового кодекса </a:t>
            </a:r>
            <a:r>
              <a:rPr lang="ru-RU" sz="3900" dirty="0"/>
              <a:t>Российской Федерации</a:t>
            </a:r>
            <a:r>
              <a:rPr lang="ru-RU" sz="3900" dirty="0" smtClean="0"/>
              <a:t>»;</a:t>
            </a:r>
          </a:p>
          <a:p>
            <a:pPr marL="0" indent="0" algn="just">
              <a:buNone/>
            </a:pPr>
            <a:endParaRPr lang="ru-RU" sz="3900" b="1" i="1" dirty="0" smtClean="0"/>
          </a:p>
          <a:p>
            <a:pPr marL="0" indent="0" algn="just">
              <a:buNone/>
            </a:pPr>
            <a:r>
              <a:rPr lang="ru-RU" sz="3900" b="1" i="1" dirty="0"/>
              <a:t>	</a:t>
            </a:r>
            <a:r>
              <a:rPr lang="ru-RU" sz="3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Трудовой кодекс </a:t>
            </a:r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 </a:t>
            </a:r>
            <a:r>
              <a:rPr lang="ru-RU" sz="3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(ст. 349.1)</a:t>
            </a:r>
          </a:p>
          <a:p>
            <a:pPr marL="0" indent="0" algn="just">
              <a:buNone/>
            </a:pPr>
            <a:r>
              <a:rPr lang="ru-RU" sz="3900" b="1" dirty="0" smtClean="0"/>
              <a:t>	</a:t>
            </a:r>
            <a:r>
              <a:rPr lang="ru-RU" sz="3900" i="1" dirty="0"/>
              <a:t>«Особенности регулирования труда работников государственных корпораций, публично-правовых компаний, государственных компаний»</a:t>
            </a:r>
          </a:p>
          <a:p>
            <a:pPr marL="0" indent="0" algn="just">
              <a:buNone/>
            </a:pPr>
            <a:r>
              <a:rPr lang="ru-RU" b="1" i="1" dirty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96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04656"/>
          </a:xfrm>
        </p:spPr>
        <p:txBody>
          <a:bodyPr numCol="2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госкорпораций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чьи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должности включены в соответствующий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перечень, распространяется запрет: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Ст. 7.1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Открывать и иметь счета (вклады), хранить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наличные денежные средства и ценности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в иностранных банках, расположенных за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пределами территории РФ, владеть и (или)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пользоваться иностранными финансовыми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инструментами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8-8.1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 работников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госкорпораций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, чьи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должности включены в перечень,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распространяется обязанность: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Представлять сведения о доходах,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расходах, об имуществе и обязательствах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имущественного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7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7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На работников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госкорпораций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распространяются, предусмотренные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ст. 9-11 обязанности:</a:t>
            </a:r>
          </a:p>
          <a:p>
            <a:pPr algn="just">
              <a:spcBef>
                <a:spcPts val="0"/>
              </a:spcBef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Ст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11.1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Уведомлять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о склонении к совершению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 коррупционных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правонарушений;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 Принимать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меры по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недопущению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 возможности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конфликта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интересов.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7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На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госкорпораций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распространяется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обязанность:</a:t>
            </a:r>
          </a:p>
          <a:p>
            <a:pPr algn="just">
              <a:spcBef>
                <a:spcPts val="0"/>
              </a:spcBef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Ст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 12.3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  Передать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в доверительное </a:t>
            </a: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   ценные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бумаги, если владение ими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   приводит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или может привести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700" i="1" dirty="0" smtClean="0">
                <a:latin typeface="Times New Roman" pitchFamily="18" charset="0"/>
                <a:cs typeface="Times New Roman" pitchFamily="18" charset="0"/>
              </a:rPr>
              <a:t>     к 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конфликту интересов.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/>
              <a:t>ФЗ от 25.12.2008 №273-ФЗ «О противодействии коррупции»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9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Помимо конкретных запретов и ограничений закреплена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еще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общая норма: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госкорпораций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распространяются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учетом особенностей, обусловленных их правовым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статусом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Запреты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ограничения и обязанности, установленные 273-ФЗ и п. 5 ч.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16, ст. 17, 18, 20, 20.1 ФЗ «О государственной гражданской службе РФ».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том числе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Невозможность замещения должности в государственной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корпорации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случае близкого родства или свойства (родители, супруги, дети,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братья, сестры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также братья, сестры, родители, дети супругов и супруги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детей)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работником государственной корпорации, если замещение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должности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государственной корпорации связано с непосредственной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подчиненностью 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подконтрольностью одного из них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119977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Ст. 349.1 Особенности регулирования труда работников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государственных корпораций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публично-правовых компаний, государственных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компаний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Обязанность</a:t>
            </a:r>
          </a:p>
          <a:p>
            <a:pPr marL="0" indent="0">
              <a:buNone/>
            </a:pPr>
            <a:r>
              <a:rPr lang="ru-RU" sz="2600" dirty="0" smtClean="0"/>
              <a:t>1) представлять </a:t>
            </a:r>
            <a:r>
              <a:rPr lang="ru-RU" sz="2600" dirty="0"/>
              <a:t>сведения о своих доходах, расходах, имуществе и обязательствах имущественного характера и  </a:t>
            </a:r>
            <a:r>
              <a:rPr lang="ru-RU" sz="2600" dirty="0" smtClean="0"/>
              <a:t>о </a:t>
            </a:r>
            <a:r>
              <a:rPr lang="ru-RU" sz="2600" dirty="0"/>
              <a:t>доходах, расходах, об имуществе и обязательствах имущественного характера его супруга (супруги) и несовершеннолетних </a:t>
            </a:r>
            <a:r>
              <a:rPr lang="ru-RU" sz="2600" dirty="0" smtClean="0"/>
              <a:t>детей</a:t>
            </a:r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551" y="1700808"/>
            <a:ext cx="3829517" cy="44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2063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Ст. 349.1 Особенности регулирования труда работников государственных корпораций, публично-правовых компаний, государственных компаний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69979"/>
          </a:xfrm>
        </p:spPr>
        <p:txBody>
          <a:bodyPr numCol="2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Обязанность: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сообщать работодателю 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личной заинтересованности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исполнении трудовых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обязанностей, которая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привести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конфликту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интересов, принимать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меры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предотвращению такого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конфликта.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173" y="1772816"/>
            <a:ext cx="4080123" cy="38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2948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991</Words>
  <Application>Microsoft Office PowerPoint</Application>
  <PresentationFormat>Экран (4:3)</PresentationFormat>
  <Paragraphs>299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Arial</vt:lpstr>
      <vt:lpstr>Calibri</vt:lpstr>
      <vt:lpstr>Times New Roman</vt:lpstr>
      <vt:lpstr>Тема Office</vt:lpstr>
      <vt:lpstr>Соблюдение  ограничений и запретов и выполнение обязанностей, установленных в целях противодействия коррупции</vt:lpstr>
      <vt:lpstr>Правовой статус  работника государственной корпорации</vt:lpstr>
      <vt:lpstr>Основания установления антикоррупционных ограничений, запретов и обязанностей</vt:lpstr>
      <vt:lpstr>Принцип неотделимости от государства государственных хозяйствующих субъектов</vt:lpstr>
      <vt:lpstr>Правовые основы</vt:lpstr>
      <vt:lpstr>ФЗ от 25.12.2008 №273-ФЗ «О противодействии коррупции»</vt:lpstr>
      <vt:lpstr>Помимо конкретных запретов и ограничений закреплена еще и общая норма:</vt:lpstr>
      <vt:lpstr>Ст. 349.1 Особенности регулирования труда работников государственных корпораций, публично-правовых компаний, государственных компаний (I)</vt:lpstr>
      <vt:lpstr>Ст. 349.1 Особенности регулирования труда работников государственных корпораций, публично-правовых компаний, государственных компаний (II)</vt:lpstr>
      <vt:lpstr>Ст. 349.1 Особенности регулирования труда работников государственных корпораций, публично-правовых компаний, государственных компаний (III)</vt:lpstr>
      <vt:lpstr>Ст. 349.1 Особенности регулирования труда работников государственных корпораций, публично-правовых компаний, государственных компаний (IV)</vt:lpstr>
      <vt:lpstr>Постановление Правительства №841</vt:lpstr>
      <vt:lpstr>ФЗ «О государственной гражданской службе»</vt:lpstr>
      <vt:lpstr>Ст. 349.1 ТК РФ налагает на работника государственной корпорации ряд обязанностей, запретов и ограничений в случаях, установленных Правительством РФ </vt:lpstr>
      <vt:lpstr> Ст. 12.4 ФЗ «О противодействии коррупции» </vt:lpstr>
      <vt:lpstr>Основные цели внедрения антикоррупционных ограничений, запретов и обязанностей</vt:lpstr>
      <vt:lpstr>Ограничение дарения</vt:lpstr>
      <vt:lpstr>Отдельные затруднения</vt:lpstr>
      <vt:lpstr>Уведомление и сдача подарка</vt:lpstr>
      <vt:lpstr>Презентация PowerPoint</vt:lpstr>
      <vt:lpstr>Регулирование получения подарков работниками ГК «Росатом» (Выкуп подарка)</vt:lpstr>
      <vt:lpstr>Презентация PowerPoint</vt:lpstr>
      <vt:lpstr>Участие в органах управления и контроля</vt:lpstr>
      <vt:lpstr>Понятие коммерческих и некоммерческих  организаций (ст. 50 ГК РФ)</vt:lpstr>
      <vt:lpstr> Юридические лица, являющиеся некоммерческими организациями, могут создаваться в организационно-правовых формах: </vt:lpstr>
      <vt:lpstr>Отдельные затруднения</vt:lpstr>
      <vt:lpstr>Осуществление предпринимательской деятельности</vt:lpstr>
      <vt:lpstr> Предпринимательская деятельность </vt:lpstr>
      <vt:lpstr>Отдельные затруднения</vt:lpstr>
      <vt:lpstr>Передача ценных бумаг в доверительное управление</vt:lpstr>
      <vt:lpstr>Отдельные затруднения</vt:lpstr>
      <vt:lpstr>Иностранные счета и финансовые инструменты</vt:lpstr>
      <vt:lpstr>Иностранные финансовые инструменты (I)</vt:lpstr>
      <vt:lpstr>Иностранные финансовые инструменты (II)</vt:lpstr>
      <vt:lpstr>Иностранные финансовые инструменты (III)</vt:lpstr>
      <vt:lpstr>Запреты, ограничения и конфликт интересов</vt:lpstr>
      <vt:lpstr>Работа в группах задание № 1</vt:lpstr>
      <vt:lpstr>Вводная 1</vt:lpstr>
      <vt:lpstr>Вводная № 2</vt:lpstr>
      <vt:lpstr>Решение</vt:lpstr>
      <vt:lpstr>Работа в группах задание № 2</vt:lpstr>
      <vt:lpstr>Решение</vt:lpstr>
      <vt:lpstr>Задание № 3</vt:lpstr>
      <vt:lpstr> Решение</vt:lpstr>
      <vt:lpstr>Задание № 4</vt:lpstr>
      <vt:lpstr>Решение</vt:lpstr>
      <vt:lpstr>Задание 5  «Профсоюз»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Соблюдение ограничений и запретов и выполнение обязанностей, установленных в целях противодействия коррупции</dc:title>
  <dc:creator>user</dc:creator>
  <cp:lastModifiedBy>zal</cp:lastModifiedBy>
  <cp:revision>38</cp:revision>
  <dcterms:created xsi:type="dcterms:W3CDTF">2016-10-13T18:22:47Z</dcterms:created>
  <dcterms:modified xsi:type="dcterms:W3CDTF">2017-05-25T07:43:48Z</dcterms:modified>
</cp:coreProperties>
</file>