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0" r:id="rId2"/>
  </p:sldIdLst>
  <p:sldSz cx="16256000" cy="216741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5FD"/>
    <a:srgbClr val="11D6F7"/>
    <a:srgbClr val="9C9CF4"/>
    <a:srgbClr val="E8A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1" autoAdjust="0"/>
  </p:normalViewPr>
  <p:slideViewPr>
    <p:cSldViewPr snapToGrid="0">
      <p:cViewPr varScale="1">
        <p:scale>
          <a:sx n="35" d="100"/>
          <a:sy n="35" d="100"/>
        </p:scale>
        <p:origin x="303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7706549" y="3697472"/>
            <a:ext cx="8559707" cy="15782495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268" y="1685770"/>
            <a:ext cx="10941712" cy="9873777"/>
          </a:xfrm>
        </p:spPr>
        <p:txBody>
          <a:bodyPr anchor="b">
            <a:normAutofit/>
          </a:bodyPr>
          <a:lstStyle>
            <a:lvl1pPr algn="l">
              <a:defRPr sz="7822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8266" y="12148225"/>
            <a:ext cx="8807556" cy="6047350"/>
          </a:xfrm>
        </p:spPr>
        <p:txBody>
          <a:bodyPr anchor="t">
            <a:normAutofit/>
          </a:bodyPr>
          <a:lstStyle>
            <a:lvl1pPr marL="0" indent="0" algn="l">
              <a:buNone/>
              <a:defRPr sz="3556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38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9" y="14208604"/>
            <a:ext cx="11653097" cy="4816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948268" y="1685766"/>
            <a:ext cx="14359467" cy="9873774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844"/>
            </a:lvl1pPr>
            <a:lvl2pPr marL="812810" indent="0">
              <a:buNone/>
              <a:defRPr sz="2844"/>
            </a:lvl2pPr>
            <a:lvl3pPr marL="1625620" indent="0">
              <a:buNone/>
              <a:defRPr sz="2844"/>
            </a:lvl3pPr>
            <a:lvl4pPr marL="2438430" indent="0">
              <a:buNone/>
              <a:defRPr sz="2844"/>
            </a:lvl4pPr>
            <a:lvl5pPr marL="3251241" indent="0">
              <a:buNone/>
              <a:defRPr sz="2844"/>
            </a:lvl5pPr>
            <a:lvl6pPr marL="4064051" indent="0">
              <a:buNone/>
              <a:defRPr sz="2844"/>
            </a:lvl6pPr>
            <a:lvl7pPr marL="4876861" indent="0">
              <a:buNone/>
              <a:defRPr sz="2844"/>
            </a:lvl7pPr>
            <a:lvl8pPr marL="5689671" indent="0">
              <a:buNone/>
              <a:defRPr sz="2844"/>
            </a:lvl8pPr>
            <a:lvl9pPr marL="6502481" indent="0">
              <a:buNone/>
              <a:defRPr sz="284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354670" y="12148223"/>
            <a:ext cx="12944590" cy="1444943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844"/>
            </a:lvl1pPr>
            <a:lvl2pPr marL="812810" indent="0">
              <a:buFontTx/>
              <a:buNone/>
              <a:defRPr/>
            </a:lvl2pPr>
            <a:lvl3pPr marL="1625620" indent="0">
              <a:buFontTx/>
              <a:buNone/>
              <a:defRPr/>
            </a:lvl3pPr>
            <a:lvl4pPr marL="2438430" indent="0">
              <a:buFontTx/>
              <a:buNone/>
              <a:defRPr/>
            </a:lvl4pPr>
            <a:lvl5pPr marL="3251241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35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8" y="1685768"/>
            <a:ext cx="14359467" cy="9151303"/>
          </a:xfrm>
        </p:spPr>
        <p:txBody>
          <a:bodyPr anchor="ctr">
            <a:normAutofit/>
          </a:bodyPr>
          <a:lstStyle>
            <a:lvl1pPr algn="l">
              <a:defRPr sz="4978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268" y="13004483"/>
            <a:ext cx="11348537" cy="6020594"/>
          </a:xfrm>
        </p:spPr>
        <p:txBody>
          <a:bodyPr anchor="ctr"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417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283" y="1685768"/>
            <a:ext cx="12195177" cy="9151303"/>
          </a:xfrm>
        </p:spPr>
        <p:txBody>
          <a:bodyPr anchor="ctr">
            <a:normAutofit/>
          </a:bodyPr>
          <a:lstStyle>
            <a:lvl1pPr algn="l">
              <a:defRPr sz="4978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96534" y="10837071"/>
            <a:ext cx="11382164" cy="1525217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812810" indent="0">
              <a:buFontTx/>
              <a:buNone/>
              <a:defRPr/>
            </a:lvl2pPr>
            <a:lvl3pPr marL="1625620" indent="0">
              <a:buFontTx/>
              <a:buNone/>
              <a:defRPr/>
            </a:lvl3pPr>
            <a:lvl4pPr marL="2438430" indent="0">
              <a:buFontTx/>
              <a:buNone/>
              <a:defRPr/>
            </a:lvl4pPr>
            <a:lvl5pPr marL="3251241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267" y="13593176"/>
            <a:ext cx="11346420" cy="5431903"/>
          </a:xfrm>
        </p:spPr>
        <p:txBody>
          <a:bodyPr anchor="ctr">
            <a:normAutofit/>
          </a:bodyPr>
          <a:lstStyle>
            <a:lvl1pPr marL="0" indent="0" algn="l">
              <a:buNone/>
              <a:defRPr sz="3556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06401" y="2245868"/>
            <a:ext cx="813012" cy="1848136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/>
          <a:p>
            <a:pPr lvl="0"/>
            <a:r>
              <a:rPr lang="en-US" sz="142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682134" y="8749933"/>
            <a:ext cx="813012" cy="1848136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/>
          <a:p>
            <a:pPr lvl="0" algn="r"/>
            <a:r>
              <a:rPr lang="en-US" sz="142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3567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10837069"/>
            <a:ext cx="11346420" cy="5364491"/>
          </a:xfrm>
        </p:spPr>
        <p:txBody>
          <a:bodyPr anchor="b">
            <a:normAutofit/>
          </a:bodyPr>
          <a:lstStyle>
            <a:lvl1pPr algn="l">
              <a:defRPr sz="4978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268" y="16222357"/>
            <a:ext cx="11348537" cy="2802718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144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284" y="1685768"/>
            <a:ext cx="12195175" cy="9151303"/>
          </a:xfrm>
        </p:spPr>
        <p:txBody>
          <a:bodyPr anchor="ctr">
            <a:normAutofit/>
          </a:bodyPr>
          <a:lstStyle>
            <a:lvl1pPr algn="l">
              <a:defRPr sz="4978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48267" y="12282012"/>
            <a:ext cx="11346420" cy="331801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55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267" y="15653546"/>
            <a:ext cx="11346418" cy="3371533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06401" y="2245868"/>
            <a:ext cx="813012" cy="1848136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/>
          <a:p>
            <a:pPr lvl="0"/>
            <a:r>
              <a:rPr lang="en-US" sz="142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682134" y="8749933"/>
            <a:ext cx="813012" cy="1848136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/>
          <a:p>
            <a:pPr lvl="0" algn="r"/>
            <a:r>
              <a:rPr lang="en-US" sz="142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874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6" y="1685768"/>
            <a:ext cx="13378948" cy="915130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978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48267" y="12415805"/>
            <a:ext cx="11346420" cy="264906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55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267" y="15064870"/>
            <a:ext cx="11346418" cy="3960208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193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9" y="14208604"/>
            <a:ext cx="11653097" cy="4816475"/>
          </a:xfrm>
        </p:spPr>
        <p:txBody>
          <a:bodyPr>
            <a:normAutofit/>
          </a:bodyPr>
          <a:lstStyle>
            <a:lvl1pPr algn="l">
              <a:defRPr sz="497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8269" y="1685772"/>
            <a:ext cx="11653097" cy="11907407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070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73612" y="1685766"/>
            <a:ext cx="3634123" cy="13967778"/>
          </a:xfrm>
        </p:spPr>
        <p:txBody>
          <a:bodyPr vert="eaVert">
            <a:normAutofit/>
          </a:bodyPr>
          <a:lstStyle>
            <a:lvl1pPr>
              <a:defRPr sz="497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8268" y="1685766"/>
            <a:ext cx="10400021" cy="1733931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32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9" y="14208604"/>
            <a:ext cx="11653097" cy="4816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9" y="1685768"/>
            <a:ext cx="11653097" cy="11907407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86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8" y="6261418"/>
            <a:ext cx="11382165" cy="7331747"/>
          </a:xfrm>
        </p:spPr>
        <p:txBody>
          <a:bodyPr anchor="b">
            <a:normAutofit/>
          </a:bodyPr>
          <a:lstStyle>
            <a:lvl1pPr algn="l">
              <a:defRPr sz="5689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267" y="14181844"/>
            <a:ext cx="11382164" cy="4843234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1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9" y="14208604"/>
            <a:ext cx="11653097" cy="4816475"/>
          </a:xfrm>
        </p:spPr>
        <p:txBody>
          <a:bodyPr>
            <a:normAutofit/>
          </a:bodyPr>
          <a:lstStyle>
            <a:lvl1pPr>
              <a:defRPr sz="56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948267" y="1685768"/>
            <a:ext cx="7022164" cy="11907398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8288643" y="1685766"/>
            <a:ext cx="7019090" cy="11880639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88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9" y="14208604"/>
            <a:ext cx="11653097" cy="4816475"/>
          </a:xfrm>
        </p:spPr>
        <p:txBody>
          <a:bodyPr>
            <a:normAutofit/>
          </a:bodyPr>
          <a:lstStyle>
            <a:lvl1pPr>
              <a:defRPr sz="56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4668" y="1685766"/>
            <a:ext cx="6607762" cy="1926590"/>
          </a:xfrm>
        </p:spPr>
        <p:txBody>
          <a:bodyPr anchor="b">
            <a:noAutofit/>
          </a:bodyPr>
          <a:lstStyle>
            <a:lvl1pPr marL="0" indent="0">
              <a:buNone/>
              <a:defRPr sz="4267" b="0" cap="all">
                <a:solidFill>
                  <a:schemeClr val="tx1"/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8266" y="3612358"/>
            <a:ext cx="7014164" cy="998080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31141" y="1791128"/>
            <a:ext cx="6691646" cy="1821228"/>
          </a:xfrm>
        </p:spPr>
        <p:txBody>
          <a:bodyPr anchor="b">
            <a:noAutofit/>
          </a:bodyPr>
          <a:lstStyle>
            <a:lvl1pPr marL="0" indent="0">
              <a:buNone/>
              <a:defRPr sz="4267" b="0" cap="all">
                <a:solidFill>
                  <a:schemeClr val="tx1"/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88645" y="3612358"/>
            <a:ext cx="7034142" cy="995404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5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9" y="14208604"/>
            <a:ext cx="11653097" cy="4816475"/>
          </a:xfrm>
        </p:spPr>
        <p:txBody>
          <a:bodyPr>
            <a:normAutofit/>
          </a:bodyPr>
          <a:lstStyle>
            <a:lvl1pPr>
              <a:defRPr sz="56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74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26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186" y="1685766"/>
            <a:ext cx="5689600" cy="4816475"/>
          </a:xfrm>
        </p:spPr>
        <p:txBody>
          <a:bodyPr anchor="b">
            <a:normAutofit/>
          </a:bodyPr>
          <a:lstStyle>
            <a:lvl1pPr algn="l">
              <a:defRPr sz="3556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6" y="1685766"/>
            <a:ext cx="7891120" cy="1733931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33186" y="6983899"/>
            <a:ext cx="5689600" cy="6609275"/>
          </a:xfrm>
        </p:spPr>
        <p:txBody>
          <a:bodyPr anchor="t">
            <a:normAutofit/>
          </a:bodyPr>
          <a:lstStyle>
            <a:lvl1pPr marL="0" indent="0">
              <a:buNone/>
              <a:defRPr sz="2844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81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2534" y="4575652"/>
            <a:ext cx="6334681" cy="3612356"/>
          </a:xfrm>
        </p:spPr>
        <p:txBody>
          <a:bodyPr anchor="b">
            <a:normAutofit/>
          </a:bodyPr>
          <a:lstStyle>
            <a:lvl1pPr algn="l">
              <a:defRPr sz="4267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354668" y="2889887"/>
            <a:ext cx="5832843" cy="15171897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844"/>
            </a:lvl1pPr>
            <a:lvl2pPr marL="812810" indent="0">
              <a:buNone/>
              <a:defRPr sz="2844"/>
            </a:lvl2pPr>
            <a:lvl3pPr marL="1625620" indent="0">
              <a:buNone/>
              <a:defRPr sz="2844"/>
            </a:lvl3pPr>
            <a:lvl4pPr marL="2438430" indent="0">
              <a:buNone/>
              <a:defRPr sz="2844"/>
            </a:lvl4pPr>
            <a:lvl5pPr marL="3251241" indent="0">
              <a:buNone/>
              <a:defRPr sz="2844"/>
            </a:lvl5pPr>
            <a:lvl6pPr marL="4064051" indent="0">
              <a:buNone/>
              <a:defRPr sz="2844"/>
            </a:lvl6pPr>
            <a:lvl7pPr marL="4876861" indent="0">
              <a:buNone/>
              <a:defRPr sz="2844"/>
            </a:lvl7pPr>
            <a:lvl8pPr marL="5689671" indent="0">
              <a:buNone/>
              <a:defRPr sz="2844"/>
            </a:lvl8pPr>
            <a:lvl9pPr marL="6502481" indent="0">
              <a:buNone/>
              <a:defRPr sz="284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2938" y="8669655"/>
            <a:ext cx="6336396" cy="6582516"/>
          </a:xfrm>
        </p:spPr>
        <p:txBody>
          <a:bodyPr anchor="t">
            <a:normAutofit/>
          </a:bodyPr>
          <a:lstStyle>
            <a:lvl1pPr marL="0" indent="0">
              <a:buNone/>
              <a:defRPr sz="3200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48267" y="19506728"/>
            <a:ext cx="10331954" cy="1153947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13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858978" y="12308772"/>
            <a:ext cx="4391922" cy="8402072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8269" y="14208604"/>
            <a:ext cx="11653097" cy="48164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269" y="1685772"/>
            <a:ext cx="11653097" cy="119074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09326" y="19506737"/>
            <a:ext cx="2134156" cy="115394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77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D27099-821A-49B0-829A-EE37FD46A24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8267" y="19506728"/>
            <a:ext cx="10331954" cy="115394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77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821204" y="17630317"/>
            <a:ext cx="1523390" cy="21172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97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C80D2D-AF62-4CB7-9192-235BDC428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980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812810" rtl="0" eaLnBrk="1" latinLnBrk="0" hangingPunct="1">
        <a:spcBef>
          <a:spcPct val="0"/>
        </a:spcBef>
        <a:buNone/>
        <a:defRPr sz="5689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08006" indent="-508006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55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1320817" indent="-508006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2133627" indent="-508006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8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2743234" indent="-304804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48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3556044" indent="-304804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48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4470456" indent="-406405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48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5283266" indent="-406405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48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6096076" indent="-406405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48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6908886" indent="-406405" algn="l" defTabSz="812810" rtl="0" eaLnBrk="1" latinLnBrk="0" hangingPunct="1">
        <a:spcBef>
          <a:spcPct val="20000"/>
        </a:spcBef>
        <a:spcAft>
          <a:spcPts val="10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48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8128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eien.gamaleya.org/mod/feedback/complete.php?id=1&amp;courseid=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4B0ABA8-2FF5-423A-B997-775EC0056E8D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21674138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83A33E52-4AF6-469B-B657-33BBD3CCD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64" y="6507419"/>
            <a:ext cx="8120977" cy="6175292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Сроки проведения Конкурса:</a:t>
            </a:r>
          </a:p>
          <a:p>
            <a:pPr algn="just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ПЕРВЫЙ ЭТАП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Приём заявок НА УЧАСТИЕ В КОНКУРСЕ С 02 ИЮНЯ 2025 ГОДА ПО 18 АВГУСТА 2025 ГОДА</a:t>
            </a:r>
          </a:p>
          <a:p>
            <a:pPr algn="just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Экспертиза заявок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3600" cap="none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до 1 октября 2025 года</a:t>
            </a:r>
            <a:endParaRPr lang="ru-RU" sz="36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второй этап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 очный этап конкурса (</a:t>
            </a:r>
            <a:r>
              <a:rPr lang="ru-RU" sz="3600" cap="none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дата будет объявлена не позднее 13 октября 2025 года)</a:t>
            </a:r>
            <a:endParaRPr lang="ru-RU" sz="36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176DE7-DD6F-4C8B-A07B-91D4034CC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32" y="15128661"/>
            <a:ext cx="14884336" cy="578832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endParaRPr lang="ru-RU" sz="31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563"/>
              </a:spcAft>
              <a:buNone/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11200" dirty="0">
                <a:solidFill>
                  <a:schemeClr val="accent6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 конкурс выдвигаются оригинальные научные работы, выполненные  молодыми учеными, специалистами и аспирантами за время работы в ФГБУ "НИЦЭМ им. Н.Ф. Гамалеи" Минздрава России, которым на момент окончания приема заявок не исполнилось 36 лет (для кандидатов наук и лиц без ученой степени).</a:t>
            </a:r>
          </a:p>
          <a:p>
            <a:pPr marL="0" indent="0" algn="just">
              <a:lnSpc>
                <a:spcPct val="115000"/>
              </a:lnSpc>
              <a:spcAft>
                <a:spcPts val="563"/>
              </a:spcAft>
              <a:buNone/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112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Работы, аналогичные тем, что были выполнены в прошлом году, приниматься не будут.</a:t>
            </a:r>
          </a:p>
          <a:p>
            <a:pPr marL="0" indent="0" algn="just">
              <a:lnSpc>
                <a:spcPct val="115000"/>
              </a:lnSpc>
              <a:spcAft>
                <a:spcPts val="563"/>
              </a:spcAft>
              <a:buNone/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112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Требования к оформлению</a:t>
            </a:r>
            <a:r>
              <a:rPr lang="ru-RU" sz="112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: введение, цель, задачи, материалы и методы, основная часть, заключение. Объем работы не должен превышать 8 стр., включая иллюстрации (12 шрифт, 1,5 интервал).</a:t>
            </a:r>
          </a:p>
          <a:p>
            <a:pPr marL="0" indent="0" algn="just">
              <a:lnSpc>
                <a:spcPct val="115000"/>
              </a:lnSpc>
              <a:spcAft>
                <a:spcPts val="563"/>
              </a:spcAft>
              <a:buNone/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endParaRPr lang="ru-RU" sz="65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5022F1-B59F-4326-9C27-E0B715BC1E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629041" y="5259323"/>
            <a:ext cx="7691678" cy="5534647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Каждому победителю конкурса выплачивается денежная премия:</a:t>
            </a:r>
          </a:p>
          <a:p>
            <a:pPr algn="ctr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 место – 150000 </a:t>
            </a:r>
            <a:r>
              <a:rPr lang="ru-RU" sz="3600" cap="none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sz="36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 место – 100000 </a:t>
            </a:r>
            <a:r>
              <a:rPr lang="ru-RU" sz="3600" cap="none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sz="36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563"/>
              </a:spcAft>
              <a:tabLst>
                <a:tab pos="327176" algn="l"/>
                <a:tab pos="654351" algn="l"/>
                <a:tab pos="981527" algn="l"/>
                <a:tab pos="1308702" algn="l"/>
                <a:tab pos="1635878" algn="l"/>
                <a:tab pos="1963054" algn="l"/>
                <a:tab pos="2290229" algn="l"/>
                <a:tab pos="2617405" algn="l"/>
                <a:tab pos="2944580" algn="l"/>
                <a:tab pos="3271756" algn="l"/>
                <a:tab pos="3598931" algn="l"/>
                <a:tab pos="3926107" algn="l"/>
                <a:tab pos="4253282" algn="l"/>
                <a:tab pos="4580458" algn="l"/>
                <a:tab pos="4907633" algn="l"/>
                <a:tab pos="5234809" algn="l"/>
              </a:tabLst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 место – 75000 </a:t>
            </a:r>
            <a:r>
              <a:rPr lang="ru-RU" sz="3600" cap="none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sz="3600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B18D1C-AFAC-41EA-9EB4-4588D1607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78377" y="12468833"/>
            <a:ext cx="14099246" cy="2021181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ru-RU" sz="3600" b="1" dirty="0">
                <a:latin typeface="+mj-lt"/>
              </a:rPr>
              <a:t>Регистрация по ссылке</a:t>
            </a:r>
            <a:r>
              <a:rPr lang="ru-RU" sz="3600" dirty="0">
                <a:latin typeface="+mj-lt"/>
              </a:rPr>
              <a:t>:</a:t>
            </a:r>
          </a:p>
          <a:p>
            <a:pPr marL="0" indent="0" algn="r">
              <a:buNone/>
            </a:pPr>
            <a:r>
              <a:rPr lang="en-US" sz="2800" dirty="0">
                <a:latin typeface="+mj-lt"/>
                <a:hlinkClick r:id="rId3"/>
              </a:rPr>
              <a:t>https://dateien.gamaleya.org/mod/feedback/complete.php?id=1&amp;courseid=1</a:t>
            </a:r>
            <a:endParaRPr lang="ru-RU" sz="2800" dirty="0">
              <a:latin typeface="+mj-lt"/>
            </a:endParaRPr>
          </a:p>
          <a:p>
            <a:pPr marL="0" indent="0" algn="r">
              <a:buNone/>
            </a:pPr>
            <a:r>
              <a:rPr lang="ru-RU" sz="2800" dirty="0">
                <a:latin typeface="+mj-lt"/>
              </a:rPr>
              <a:t>Ссылка работает только с </a:t>
            </a:r>
            <a:r>
              <a:rPr lang="en-US" sz="2800" dirty="0">
                <a:solidFill>
                  <a:srgbClr val="333333"/>
                </a:solidFill>
                <a:latin typeface="+mj-lt"/>
              </a:rPr>
              <a:t>IP-</a:t>
            </a:r>
            <a:r>
              <a:rPr lang="ru-RU" sz="2800" b="1" dirty="0">
                <a:solidFill>
                  <a:srgbClr val="333333"/>
                </a:solidFill>
                <a:latin typeface="+mj-lt"/>
              </a:rPr>
              <a:t>адреса </a:t>
            </a:r>
            <a:r>
              <a:rPr lang="ru-RU" sz="2800" dirty="0">
                <a:latin typeface="+mj-lt"/>
              </a:rPr>
              <a:t>Центра</a:t>
            </a:r>
          </a:p>
        </p:txBody>
      </p:sp>
      <p:sp>
        <p:nvSpPr>
          <p:cNvPr id="11" name="Блок-схема: узел 4">
            <a:extLst>
              <a:ext uri="{FF2B5EF4-FFF2-40B4-BE49-F238E27FC236}">
                <a16:creationId xmlns:a16="http://schemas.microsoft.com/office/drawing/2014/main" id="{DCA1FADA-4DA6-41DC-A707-46D7C550A0D4}"/>
              </a:ext>
            </a:extLst>
          </p:cNvPr>
          <p:cNvSpPr txBox="1"/>
          <p:nvPr/>
        </p:nvSpPr>
        <p:spPr>
          <a:xfrm>
            <a:off x="2274358" y="757153"/>
            <a:ext cx="12579928" cy="40754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4400" b="1" kern="1200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ФГБУ "НИЦЭМ им. Н.Ф. Гамалеи" Минздрава России объявляет о проведении конкурса научных работ молодых ученых, специалистов и аспирантов.</a:t>
            </a:r>
            <a:endParaRPr lang="ru-RU" sz="4400" kern="1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7657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618</TotalTime>
  <Words>236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Times New Roman</vt:lpstr>
      <vt:lpstr>Wingdings 3</vt:lpstr>
      <vt:lpstr>Сектор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ФГБУ "НИЦЭМ им. Н.Ф. Гамалеи" Минздрава РФ на основании приказа директора ФГБУ "НИЦЭМ им. Н.Ф. Гамалеи" Минздрава РФ № от ХХ.ХХ.2024 г. объявляет о проведении конкурса научных работ молодых ученых, специалистов и аспирантов.</dc:title>
  <dc:creator>Василиса Васичкина</dc:creator>
  <cp:lastModifiedBy>unit</cp:lastModifiedBy>
  <cp:revision>21</cp:revision>
  <cp:lastPrinted>2024-05-30T18:37:34Z</cp:lastPrinted>
  <dcterms:created xsi:type="dcterms:W3CDTF">2024-05-29T21:00:04Z</dcterms:created>
  <dcterms:modified xsi:type="dcterms:W3CDTF">2025-05-30T08:54:44Z</dcterms:modified>
</cp:coreProperties>
</file>